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0" r:id="rId2"/>
    <p:sldId id="256" r:id="rId3"/>
    <p:sldId id="274" r:id="rId4"/>
    <p:sldId id="277" r:id="rId5"/>
    <p:sldId id="275" r:id="rId6"/>
    <p:sldId id="276" r:id="rId7"/>
    <p:sldId id="279" r:id="rId8"/>
    <p:sldId id="282" r:id="rId9"/>
    <p:sldId id="281" r:id="rId10"/>
    <p:sldId id="269" r:id="rId11"/>
    <p:sldId id="260" r:id="rId12"/>
    <p:sldId id="258" r:id="rId13"/>
    <p:sldId id="283" r:id="rId14"/>
    <p:sldId id="284" r:id="rId15"/>
    <p:sldId id="286" r:id="rId16"/>
    <p:sldId id="287" r:id="rId17"/>
    <p:sldId id="288" r:id="rId18"/>
    <p:sldId id="289" r:id="rId19"/>
    <p:sldId id="290" r:id="rId20"/>
    <p:sldId id="291" r:id="rId21"/>
    <p:sldId id="293" r:id="rId22"/>
    <p:sldId id="294" r:id="rId23"/>
    <p:sldId id="292" r:id="rId24"/>
    <p:sldId id="264" r:id="rId25"/>
    <p:sldId id="295" r:id="rId26"/>
    <p:sldId id="296" r:id="rId27"/>
    <p:sldId id="297" r:id="rId28"/>
    <p:sldId id="298" r:id="rId29"/>
    <p:sldId id="262" r:id="rId30"/>
    <p:sldId id="301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2" autoAdjust="0"/>
    <p:restoredTop sz="94713" autoAdjust="0"/>
  </p:normalViewPr>
  <p:slideViewPr>
    <p:cSldViewPr snapToGrid="0" snapToObjects="1">
      <p:cViewPr>
        <p:scale>
          <a:sx n="100" d="100"/>
          <a:sy n="100" d="100"/>
        </p:scale>
        <p:origin x="-1888" y="-2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69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gif>
</file>

<file path=ppt/media/media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77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925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872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243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76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513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108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092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96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3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8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1BFB55-E552-204A-845E-2ACD31366053}" type="datetimeFigureOut">
              <a:rPr lang="en-US" smtClean="0"/>
              <a:t>4/7/14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C8AC0-FAAF-1E45-933E-E35528557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68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n.wikipedia.org/wiki/Comparison_of_agent-based_modeling_software" TargetMode="External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mike@mikepage.us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2.gif"/><Relationship Id="rId2" Type="http://schemas.openxmlformats.org/officeDocument/2006/relationships/video" Target="../media/media2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mike@mikepage.u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n.wikipedia.org/wiki/Agent-based_model" TargetMode="External"/><Relationship Id="rId3" Type="http://schemas.openxmlformats.org/officeDocument/2006/relationships/hyperlink" Target="http://www.scholarpedia.org/article/Agent_based_modeling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openabm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elescope_dom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53" b="8953"/>
          <a:stretch>
            <a:fillRect/>
          </a:stretch>
        </p:blipFill>
        <p:spPr>
          <a:xfrm>
            <a:off x="0" y="0"/>
            <a:ext cx="9309100" cy="6858000"/>
          </a:xfrm>
        </p:spPr>
      </p:pic>
    </p:spTree>
    <p:extLst>
      <p:ext uri="{BB962C8B-B14F-4D97-AF65-F5344CB8AC3E}">
        <p14:creationId xmlns:p14="http://schemas.microsoft.com/office/powerpoint/2010/main" val="373735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974080" cy="1143000"/>
          </a:xfrm>
        </p:spPr>
        <p:txBody>
          <a:bodyPr/>
          <a:lstStyle/>
          <a:p>
            <a:r>
              <a:rPr lang="en-US" dirty="0" smtClean="0"/>
              <a:t>Formal Basis for ABM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29360"/>
            <a:ext cx="5852160" cy="4896803"/>
          </a:xfrm>
        </p:spPr>
        <p:txBody>
          <a:bodyPr>
            <a:normAutofit fontScale="32500" lnSpcReduction="20000"/>
          </a:bodyPr>
          <a:lstStyle/>
          <a:p>
            <a:pPr marL="0" indent="0" algn="ctr">
              <a:buNone/>
            </a:pPr>
            <a:r>
              <a:rPr lang="en-US" sz="5500" b="1" dirty="0"/>
              <a:t>A MATHEMATICAL FORMALISM </a:t>
            </a:r>
            <a:endParaRPr lang="en-US" sz="5500" b="1" dirty="0" smtClean="0"/>
          </a:p>
          <a:p>
            <a:pPr marL="0" indent="0" algn="ctr">
              <a:buNone/>
            </a:pPr>
            <a:r>
              <a:rPr lang="en-US" sz="5500" b="1" dirty="0" smtClean="0"/>
              <a:t>FOR </a:t>
            </a:r>
            <a:r>
              <a:rPr lang="en-US" sz="5500" b="1" dirty="0"/>
              <a:t>AGENT-BASED MODELING</a:t>
            </a:r>
          </a:p>
          <a:p>
            <a:pPr marL="0" indent="0" algn="ctr">
              <a:buNone/>
            </a:pPr>
            <a:r>
              <a:rPr lang="en-US" sz="3400" dirty="0"/>
              <a:t>REINHARD LAUBENBACHER, ABDUL S. JARRAH, HENNING MORTVEIT, AND S. S. </a:t>
            </a:r>
            <a:r>
              <a:rPr lang="en-US" sz="3400" dirty="0" smtClean="0"/>
              <a:t>RAVI</a:t>
            </a:r>
          </a:p>
          <a:p>
            <a:pPr marL="0" indent="0">
              <a:buNone/>
            </a:pPr>
            <a:endParaRPr lang="en-US" sz="3400" dirty="0"/>
          </a:p>
          <a:p>
            <a:pPr marL="0" indent="0" algn="ctr">
              <a:buNone/>
            </a:pPr>
            <a:r>
              <a:rPr lang="en-US" sz="5500" dirty="0">
                <a:latin typeface="Calibri"/>
                <a:cs typeface="Calibri"/>
              </a:rPr>
              <a:t>time-discrete dynamical systems over finite state sets </a:t>
            </a:r>
            <a:endParaRPr lang="en-US" sz="5500" dirty="0" smtClean="0">
              <a:latin typeface="Calibri"/>
              <a:cs typeface="Calibri"/>
            </a:endParaRPr>
          </a:p>
          <a:p>
            <a:pPr marL="0" indent="0" algn="ctr">
              <a:buNone/>
            </a:pPr>
            <a:r>
              <a:rPr lang="en-US" sz="5500" dirty="0" smtClean="0">
                <a:latin typeface="Calibri"/>
                <a:cs typeface="Calibri"/>
              </a:rPr>
              <a:t>(includes </a:t>
            </a:r>
            <a:r>
              <a:rPr lang="en-US" sz="5500" dirty="0">
                <a:solidFill>
                  <a:srgbClr val="211E1E"/>
                </a:solidFill>
                <a:latin typeface="Calibri"/>
                <a:cs typeface="Calibri"/>
              </a:rPr>
              <a:t>probabilistic Boolean </a:t>
            </a:r>
            <a:r>
              <a:rPr lang="en-US" sz="5500" dirty="0" smtClean="0">
                <a:solidFill>
                  <a:srgbClr val="211E1E"/>
                </a:solidFill>
                <a:latin typeface="Calibri"/>
                <a:cs typeface="Calibri"/>
              </a:rPr>
              <a:t>networks) </a:t>
            </a:r>
          </a:p>
          <a:p>
            <a:pPr marL="0" indent="0" algn="ctr">
              <a:buNone/>
            </a:pPr>
            <a:r>
              <a:rPr lang="en-US" sz="5500" dirty="0" smtClean="0">
                <a:solidFill>
                  <a:srgbClr val="211E1E"/>
                </a:solidFill>
                <a:latin typeface="Calibri"/>
                <a:cs typeface="Calibri"/>
              </a:rPr>
              <a:t>(FSM -&gt; CFSM -&gt; CSXM) </a:t>
            </a:r>
            <a:endParaRPr lang="en-US" sz="5500" dirty="0" smtClean="0">
              <a:latin typeface="Calibri"/>
              <a:cs typeface="Calibri"/>
            </a:endParaRPr>
          </a:p>
          <a:p>
            <a:pPr marL="0" indent="0">
              <a:buNone/>
            </a:pPr>
            <a:endParaRPr lang="en-US" sz="5500" dirty="0" smtClean="0"/>
          </a:p>
          <a:p>
            <a:pPr marL="0" indent="0">
              <a:buNone/>
            </a:pPr>
            <a:r>
              <a:rPr lang="en-US" sz="5500" dirty="0" smtClean="0"/>
              <a:t>Building blocks (ABM design):</a:t>
            </a:r>
          </a:p>
          <a:p>
            <a:r>
              <a:rPr lang="en-US" sz="5500" dirty="0" smtClean="0"/>
              <a:t>collection </a:t>
            </a:r>
            <a:r>
              <a:rPr lang="en-US" sz="5500" dirty="0"/>
              <a:t>of variables (mapping to </a:t>
            </a:r>
            <a:r>
              <a:rPr lang="en-US" sz="5500" dirty="0" smtClean="0"/>
              <a:t>agent memory)</a:t>
            </a:r>
            <a:endParaRPr lang="en-US" sz="5500" dirty="0"/>
          </a:p>
          <a:p>
            <a:r>
              <a:rPr lang="en-US" sz="5500" dirty="0" smtClean="0"/>
              <a:t>dependency </a:t>
            </a:r>
            <a:r>
              <a:rPr lang="en-US" sz="5500" dirty="0"/>
              <a:t>graph that captures the dependence relations of agents on other </a:t>
            </a:r>
            <a:r>
              <a:rPr lang="en-US" sz="5500" dirty="0" smtClean="0"/>
              <a:t>agents</a:t>
            </a:r>
            <a:endParaRPr lang="en-US" sz="5500" dirty="0"/>
          </a:p>
          <a:p>
            <a:r>
              <a:rPr lang="en-US" sz="5500" dirty="0" smtClean="0"/>
              <a:t>a </a:t>
            </a:r>
            <a:r>
              <a:rPr lang="en-US" sz="5500" dirty="0"/>
              <a:t>local update function for each agent that encapsulates the rules by which the state of each agent evolves over </a:t>
            </a:r>
            <a:r>
              <a:rPr lang="en-US" sz="5500" dirty="0" smtClean="0"/>
              <a:t>time</a:t>
            </a:r>
            <a:endParaRPr lang="en-US" sz="5500" dirty="0"/>
          </a:p>
          <a:p>
            <a:r>
              <a:rPr lang="en-US" sz="5500" dirty="0" smtClean="0"/>
              <a:t>an </a:t>
            </a:r>
            <a:r>
              <a:rPr lang="en-US" sz="5500" dirty="0"/>
              <a:t>update discipline </a:t>
            </a:r>
            <a:r>
              <a:rPr lang="en-US" sz="5500" dirty="0" smtClean="0"/>
              <a:t>for variables in agent memory  </a:t>
            </a:r>
            <a:endParaRPr lang="en-US" sz="5500" dirty="0"/>
          </a:p>
          <a:p>
            <a:pPr marL="0" indent="0">
              <a:buNone/>
            </a:pPr>
            <a:endParaRPr lang="en-US" sz="3400" dirty="0"/>
          </a:p>
          <a:p>
            <a:pPr marL="0" indent="0" algn="ctr">
              <a:buNone/>
            </a:pPr>
            <a:endParaRPr lang="hu-HU" sz="3400" dirty="0" smtClean="0"/>
          </a:p>
          <a:p>
            <a:pPr marL="0" indent="0" algn="ctr">
              <a:buNone/>
            </a:pPr>
            <a:endParaRPr lang="hu-HU" sz="3400" dirty="0"/>
          </a:p>
          <a:p>
            <a:pPr marL="0" indent="0" algn="ctr">
              <a:buNone/>
            </a:pPr>
            <a:r>
              <a:rPr lang="hu-HU" sz="3400" dirty="0" smtClean="0"/>
              <a:t>arXiv</a:t>
            </a:r>
            <a:r>
              <a:rPr lang="hu-HU" sz="3400" dirty="0"/>
              <a:t>:0801.0249v1 [cs.MA] 31 Dec 2007</a:t>
            </a:r>
            <a:endParaRPr lang="en-US" sz="34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02400" y="122936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 descr="Fig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4165600"/>
            <a:ext cx="2357120" cy="2590800"/>
          </a:xfrm>
          <a:prstGeom prst="rect">
            <a:avLst/>
          </a:prstGeom>
        </p:spPr>
      </p:pic>
      <p:pic>
        <p:nvPicPr>
          <p:cNvPr id="7" name="Picture 6" descr="stategraph_colour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274638"/>
            <a:ext cx="2578100" cy="377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798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83602"/>
          </a:xfrm>
        </p:spPr>
        <p:txBody>
          <a:bodyPr/>
          <a:lstStyle/>
          <a:p>
            <a:r>
              <a:rPr lang="en-US" dirty="0" smtClean="0"/>
              <a:t>Results From </a:t>
            </a:r>
            <a:r>
              <a:rPr lang="en-US" dirty="0"/>
              <a:t>the F</a:t>
            </a:r>
            <a:r>
              <a:rPr lang="en-US" dirty="0" smtClean="0"/>
              <a:t>ield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8240"/>
            <a:ext cx="8229600" cy="4967923"/>
          </a:xfrm>
        </p:spPr>
        <p:txBody>
          <a:bodyPr>
            <a:noAutofit/>
          </a:bodyPr>
          <a:lstStyle/>
          <a:p>
            <a:r>
              <a:rPr lang="en-US" sz="1800" dirty="0" smtClean="0"/>
              <a:t>TRANSIMS (</a:t>
            </a:r>
            <a:r>
              <a:rPr lang="en-US" sz="1800" dirty="0"/>
              <a:t>LANL</a:t>
            </a:r>
            <a:r>
              <a:rPr lang="en-US" sz="1800" dirty="0" smtClean="0"/>
              <a:t>) </a:t>
            </a:r>
          </a:p>
          <a:p>
            <a:pPr lvl="1"/>
            <a:r>
              <a:rPr lang="en-US" sz="1600" dirty="0"/>
              <a:t>A</a:t>
            </a:r>
            <a:r>
              <a:rPr lang="en-US" sz="1600" dirty="0" smtClean="0"/>
              <a:t>gent</a:t>
            </a:r>
            <a:r>
              <a:rPr lang="en-US" sz="1600" dirty="0"/>
              <a:t>-based </a:t>
            </a:r>
            <a:r>
              <a:rPr lang="en-US" sz="1600" dirty="0" smtClean="0"/>
              <a:t>transportation simulations </a:t>
            </a:r>
            <a:r>
              <a:rPr lang="en-US" sz="1600" dirty="0"/>
              <a:t>of whole </a:t>
            </a:r>
            <a:r>
              <a:rPr lang="en-US" sz="1600" dirty="0" smtClean="0"/>
              <a:t>cities</a:t>
            </a:r>
          </a:p>
          <a:p>
            <a:pPr lvl="2"/>
            <a:r>
              <a:rPr lang="en-US" sz="1400" dirty="0" smtClean="0"/>
              <a:t>Portland, Washington D.C., Dallas/Fort Worth</a:t>
            </a:r>
            <a:endParaRPr lang="en-US" sz="1400" dirty="0"/>
          </a:p>
          <a:p>
            <a:pPr lvl="1"/>
            <a:r>
              <a:rPr lang="en-US" sz="1600" dirty="0"/>
              <a:t>Agent-based transportation </a:t>
            </a:r>
            <a:r>
              <a:rPr lang="en-US" sz="1600" dirty="0" smtClean="0"/>
              <a:t>simulation of Switzerland’s 7.7 million inhabitants</a:t>
            </a:r>
          </a:p>
          <a:p>
            <a:r>
              <a:rPr lang="en-US" sz="1800" dirty="0" smtClean="0"/>
              <a:t>Large</a:t>
            </a:r>
            <a:r>
              <a:rPr lang="en-US" sz="1800" dirty="0"/>
              <a:t>-scale </a:t>
            </a:r>
            <a:r>
              <a:rPr lang="en-US" sz="1800" dirty="0" smtClean="0"/>
              <a:t>evacuations</a:t>
            </a:r>
          </a:p>
          <a:p>
            <a:pPr lvl="1"/>
            <a:r>
              <a:rPr lang="en-US" sz="1600" dirty="0" smtClean="0"/>
              <a:t>Natural disasters such as hurricanes</a:t>
            </a:r>
          </a:p>
          <a:p>
            <a:pPr lvl="1"/>
            <a:r>
              <a:rPr lang="en-US" sz="1600" dirty="0" smtClean="0"/>
              <a:t>Terrorist attack</a:t>
            </a:r>
          </a:p>
          <a:p>
            <a:pPr lvl="1"/>
            <a:r>
              <a:rPr lang="en-US" sz="1600" dirty="0" smtClean="0"/>
              <a:t>Toxic chemical or material release </a:t>
            </a:r>
            <a:endParaRPr lang="en-US" sz="1600" dirty="0"/>
          </a:p>
          <a:p>
            <a:r>
              <a:rPr lang="en-US" sz="1800" dirty="0" smtClean="0"/>
              <a:t>Physiological systems</a:t>
            </a:r>
          </a:p>
          <a:p>
            <a:pPr lvl="1"/>
            <a:r>
              <a:rPr lang="en-US" sz="1600" dirty="0" err="1" smtClean="0"/>
              <a:t>ImmSim</a:t>
            </a:r>
            <a:r>
              <a:rPr lang="en-US" sz="1600" dirty="0" smtClean="0"/>
              <a:t> &amp; </a:t>
            </a:r>
            <a:r>
              <a:rPr lang="en-US" sz="1600" dirty="0" err="1" smtClean="0"/>
              <a:t>CimmSim</a:t>
            </a:r>
            <a:endParaRPr lang="en-US" sz="1600" dirty="0" smtClean="0"/>
          </a:p>
          <a:p>
            <a:pPr lvl="2"/>
            <a:r>
              <a:rPr lang="en-US" sz="1400" dirty="0" smtClean="0"/>
              <a:t>Human immune system</a:t>
            </a:r>
          </a:p>
          <a:p>
            <a:pPr lvl="2"/>
            <a:r>
              <a:rPr lang="en-US" sz="1400" dirty="0" smtClean="0"/>
              <a:t>Hypersensitivity to chemotherapy</a:t>
            </a:r>
          </a:p>
          <a:p>
            <a:pPr lvl="2"/>
            <a:r>
              <a:rPr lang="en-US" sz="1400" dirty="0" smtClean="0"/>
              <a:t>Escape mutants from immune recognition during HIV infection</a:t>
            </a:r>
          </a:p>
          <a:p>
            <a:pPr lvl="2"/>
            <a:r>
              <a:rPr lang="en-US" sz="1400" dirty="0" smtClean="0"/>
              <a:t>Persistence of infection with Epstein-Barr virus </a:t>
            </a:r>
            <a:endParaRPr lang="en-US" sz="1400" dirty="0"/>
          </a:p>
          <a:p>
            <a:r>
              <a:rPr lang="en-US" sz="1800" dirty="0" smtClean="0"/>
              <a:t>Financial Markets </a:t>
            </a:r>
          </a:p>
          <a:p>
            <a:pPr lvl="1"/>
            <a:r>
              <a:rPr lang="en-US" sz="1600" dirty="0" smtClean="0"/>
              <a:t>Santa</a:t>
            </a:r>
            <a:r>
              <a:rPr lang="en-US" sz="1600" dirty="0"/>
              <a:t>-Fe Stock Market </a:t>
            </a:r>
            <a:r>
              <a:rPr lang="en-US" sz="1600" dirty="0" smtClean="0"/>
              <a:t>Simulator</a:t>
            </a:r>
            <a:endParaRPr lang="en-US" sz="1600" dirty="0"/>
          </a:p>
          <a:p>
            <a:pPr lvl="1"/>
            <a:r>
              <a:rPr lang="en-US" sz="1600" dirty="0" smtClean="0"/>
              <a:t>U</a:t>
            </a:r>
            <a:r>
              <a:rPr lang="en-US" sz="1600" dirty="0"/>
              <a:t>-</a:t>
            </a:r>
            <a:r>
              <a:rPr lang="en-US" sz="1600" dirty="0" smtClean="0"/>
              <a:t>mart</a:t>
            </a:r>
            <a:endParaRPr lang="en-US" sz="1600" dirty="0"/>
          </a:p>
          <a:p>
            <a:pPr lvl="1"/>
            <a:r>
              <a:rPr lang="en-US" sz="1600" dirty="0" smtClean="0"/>
              <a:t>EURACE simulation </a:t>
            </a:r>
            <a:r>
              <a:rPr lang="en-US" sz="1600" dirty="0"/>
              <a:t>of the </a:t>
            </a:r>
            <a:r>
              <a:rPr lang="en-US" sz="1600" dirty="0" smtClean="0"/>
              <a:t>EU economic system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08088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ABM Software </a:t>
            </a:r>
            <a:r>
              <a:rPr lang="en-US" dirty="0"/>
              <a:t>T</a:t>
            </a:r>
            <a:r>
              <a:rPr lang="en-US" dirty="0" smtClean="0"/>
              <a:t>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8720"/>
            <a:ext cx="8229600" cy="49374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u="sng" dirty="0">
                <a:hlinkClick r:id="rId2"/>
              </a:rPr>
              <a:t>http://en.wikipedia.org/wiki/Comparison_of_agent-based_modeling_software</a:t>
            </a:r>
            <a:endParaRPr lang="en-US" sz="18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3840" y="1572260"/>
            <a:ext cx="3444240" cy="12217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3119120"/>
            <a:ext cx="82296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/>
              <a:t>Simulations of large, complex </a:t>
            </a:r>
            <a:r>
              <a:rPr lang="en-US" sz="2000" dirty="0" smtClean="0"/>
              <a:t>systems </a:t>
            </a:r>
            <a:r>
              <a:rPr lang="en-US" sz="2000" dirty="0"/>
              <a:t>with large agent </a:t>
            </a:r>
            <a:r>
              <a:rPr lang="en-US" sz="2000" dirty="0" smtClean="0"/>
              <a:t>populations </a:t>
            </a:r>
            <a:r>
              <a:rPr lang="en-US" sz="2000" dirty="0"/>
              <a:t>on HPC systems using MPI and </a:t>
            </a:r>
            <a:r>
              <a:rPr lang="en-US" sz="2000" dirty="0" err="1" smtClean="0"/>
              <a:t>OpenMP</a:t>
            </a:r>
            <a:endParaRPr lang="en-US" sz="2000" dirty="0" smtClean="0"/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Model </a:t>
            </a:r>
            <a:r>
              <a:rPr lang="en-US" sz="2000" dirty="0"/>
              <a:t>of </a:t>
            </a:r>
            <a:r>
              <a:rPr lang="en-US" sz="2000" dirty="0" smtClean="0"/>
              <a:t>computation: extended finite </a:t>
            </a:r>
            <a:r>
              <a:rPr lang="en-US" sz="2000" dirty="0"/>
              <a:t>state </a:t>
            </a:r>
            <a:r>
              <a:rPr lang="en-US" sz="2000" dirty="0" smtClean="0"/>
              <a:t>machines </a:t>
            </a:r>
            <a:r>
              <a:rPr lang="en-US" sz="2000" smtClean="0"/>
              <a:t>(XFSM)</a:t>
            </a:r>
            <a:endParaRPr lang="en-US" sz="2000" dirty="0" smtClean="0"/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Developed </a:t>
            </a:r>
            <a:r>
              <a:rPr lang="en-US" sz="2000" dirty="0"/>
              <a:t>through a collaboration between STFC Rutherford Appleton Lab and University of Sheffield, </a:t>
            </a:r>
            <a:r>
              <a:rPr lang="en-US" sz="2000" dirty="0" smtClean="0"/>
              <a:t>UK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A</a:t>
            </a:r>
            <a:r>
              <a:rPr lang="en-US" sz="2000" dirty="0" smtClean="0"/>
              <a:t>cademic license </a:t>
            </a:r>
            <a:r>
              <a:rPr lang="en-US" sz="2000" dirty="0"/>
              <a:t>/ free </a:t>
            </a:r>
            <a:r>
              <a:rPr lang="en-US" sz="2000" dirty="0" smtClean="0"/>
              <a:t>download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C- </a:t>
            </a:r>
            <a:r>
              <a:rPr lang="en-US" sz="2000" dirty="0"/>
              <a:t>and </a:t>
            </a:r>
            <a:r>
              <a:rPr lang="en-US" sz="2000" dirty="0" smtClean="0"/>
              <a:t>XML-based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Runs </a:t>
            </a:r>
            <a:r>
              <a:rPr lang="en-US" sz="2000" dirty="0"/>
              <a:t>on laptops and HPC </a:t>
            </a:r>
            <a:r>
              <a:rPr lang="en-US" sz="2000" dirty="0" smtClean="0"/>
              <a:t>systems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Optimized </a:t>
            </a:r>
            <a:r>
              <a:rPr lang="en-US" sz="2000" dirty="0"/>
              <a:t>for MIMD architectures using </a:t>
            </a:r>
            <a:r>
              <a:rPr lang="en-US" sz="2000" dirty="0" smtClean="0"/>
              <a:t>MPI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Needs </a:t>
            </a:r>
            <a:r>
              <a:rPr lang="en-US" sz="2000" dirty="0" err="1" smtClean="0"/>
              <a:t>pthreads</a:t>
            </a:r>
            <a:r>
              <a:rPr lang="en-US" sz="2000" dirty="0" smtClean="0"/>
              <a:t> </a:t>
            </a:r>
            <a:r>
              <a:rPr lang="en-US" sz="2000" dirty="0"/>
              <a:t>to run in </a:t>
            </a:r>
            <a:r>
              <a:rPr lang="en-US" sz="2000" dirty="0" smtClean="0"/>
              <a:t>parallel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84880" y="2739628"/>
            <a:ext cx="2449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www.flame.ac.uk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81900" y="1917700"/>
            <a:ext cx="9698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Pandora</a:t>
            </a:r>
          </a:p>
          <a:p>
            <a:r>
              <a:rPr lang="en-US" dirty="0" smtClean="0"/>
              <a:t>Mason</a:t>
            </a:r>
          </a:p>
          <a:p>
            <a:r>
              <a:rPr lang="en-US" dirty="0" smtClean="0"/>
              <a:t>Repast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581900" y="1828800"/>
            <a:ext cx="969812" cy="101223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7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7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15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FLAME example - Circles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~</a:t>
            </a:r>
            <a:r>
              <a:rPr lang="en-US" sz="2400" dirty="0" err="1" smtClean="0"/>
              <a:t>mpage</a:t>
            </a:r>
            <a:r>
              <a:rPr lang="en-US" sz="2400" dirty="0" smtClean="0"/>
              <a:t>/</a:t>
            </a:r>
            <a:r>
              <a:rPr lang="en-US" sz="2400" dirty="0"/>
              <a:t>FLAME</a:t>
            </a:r>
            <a:r>
              <a:rPr lang="en-US" sz="2400" dirty="0" smtClean="0"/>
              <a:t>/circles </a:t>
            </a:r>
            <a:r>
              <a:rPr lang="en-US" sz="2400" dirty="0"/>
              <a:t>$ &gt; </a:t>
            </a:r>
            <a:r>
              <a:rPr lang="en-US" sz="2400" dirty="0" err="1"/>
              <a:t>ls</a:t>
            </a:r>
            <a:r>
              <a:rPr lang="en-US" sz="2400" dirty="0"/>
              <a:t> -</a:t>
            </a:r>
            <a:r>
              <a:rPr lang="en-US" sz="2400" dirty="0" err="1"/>
              <a:t>ltrR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 24</a:t>
            </a:r>
          </a:p>
          <a:p>
            <a:pPr marL="0" indent="0">
              <a:buNone/>
            </a:pPr>
            <a:r>
              <a:rPr lang="en-US" sz="2400" dirty="0"/>
              <a:t>-</a:t>
            </a:r>
            <a:r>
              <a:rPr lang="en-US" sz="2400" dirty="0" err="1"/>
              <a:t>rw</a:t>
            </a:r>
            <a:r>
              <a:rPr lang="en-US" sz="2400" dirty="0"/>
              <a:t>-r--r--@ </a:t>
            </a:r>
            <a:r>
              <a:rPr lang="en-US" sz="2400" dirty="0" smtClean="0"/>
              <a:t>  1 </a:t>
            </a:r>
            <a:r>
              <a:rPr lang="en-US" sz="2400" dirty="0" err="1"/>
              <a:t>mpage</a:t>
            </a:r>
            <a:r>
              <a:rPr lang="en-US" sz="2400" dirty="0"/>
              <a:t>  staff  1542 Jan 14 05:23 </a:t>
            </a:r>
            <a:r>
              <a:rPr lang="en-US" sz="2400" dirty="0" err="1"/>
              <a:t>functions.c</a:t>
            </a:r>
            <a:endParaRPr lang="en-US" sz="2400" dirty="0"/>
          </a:p>
          <a:p>
            <a:pPr marL="0" indent="0">
              <a:buNone/>
            </a:pPr>
            <a:r>
              <a:rPr lang="nl-NL" sz="2400" dirty="0"/>
              <a:t>-</a:t>
            </a:r>
            <a:r>
              <a:rPr lang="nl-NL" sz="2400" dirty="0" err="1"/>
              <a:t>rw</a:t>
            </a:r>
            <a:r>
              <a:rPr lang="nl-NL" sz="2400" dirty="0"/>
              <a:t>-r--r--@ </a:t>
            </a:r>
            <a:r>
              <a:rPr lang="nl-NL" sz="2400" dirty="0" smtClean="0"/>
              <a:t>  1 </a:t>
            </a:r>
            <a:r>
              <a:rPr lang="nl-NL" sz="2400" dirty="0" err="1"/>
              <a:t>mpage</a:t>
            </a:r>
            <a:r>
              <a:rPr lang="nl-NL" sz="2400" dirty="0"/>
              <a:t>  </a:t>
            </a:r>
            <a:r>
              <a:rPr lang="nl-NL" sz="2400" dirty="0" err="1"/>
              <a:t>staff</a:t>
            </a:r>
            <a:r>
              <a:rPr lang="nl-NL" sz="2400" dirty="0"/>
              <a:t>  2687 Jan 14 05:23 </a:t>
            </a:r>
            <a:r>
              <a:rPr lang="nl-NL" sz="2400" dirty="0" err="1"/>
              <a:t>circles.xml</a:t>
            </a:r>
            <a:endParaRPr lang="nl-NL" sz="2400" dirty="0"/>
          </a:p>
          <a:p>
            <a:pPr marL="0" indent="0">
              <a:buNone/>
            </a:pPr>
            <a:r>
              <a:rPr lang="en-US" sz="2400" dirty="0" err="1" smtClean="0"/>
              <a:t>drwxr</a:t>
            </a:r>
            <a:r>
              <a:rPr lang="en-US" sz="2400" dirty="0"/>
              <a:t>-</a:t>
            </a:r>
            <a:r>
              <a:rPr lang="en-US" sz="2400" dirty="0" err="1"/>
              <a:t>xr</a:t>
            </a:r>
            <a:r>
              <a:rPr lang="en-US" sz="2400" dirty="0"/>
              <a:t>-x@ 3 </a:t>
            </a:r>
            <a:r>
              <a:rPr lang="en-US" sz="2400" dirty="0" err="1"/>
              <a:t>mpage</a:t>
            </a:r>
            <a:r>
              <a:rPr lang="en-US" sz="2400" dirty="0"/>
              <a:t>  staff   102 Jan 14 10:05 its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./its:</a:t>
            </a:r>
          </a:p>
          <a:p>
            <a:pPr marL="0" indent="0">
              <a:buNone/>
            </a:pPr>
            <a:r>
              <a:rPr lang="en-US" sz="2400" dirty="0"/>
              <a:t>total 8</a:t>
            </a:r>
          </a:p>
          <a:p>
            <a:pPr marL="0" indent="0">
              <a:buNone/>
            </a:pPr>
            <a:r>
              <a:rPr lang="en-US" sz="2400" dirty="0"/>
              <a:t>-</a:t>
            </a:r>
            <a:r>
              <a:rPr lang="en-US" sz="2400" dirty="0" err="1"/>
              <a:t>rwxr</a:t>
            </a:r>
            <a:r>
              <a:rPr lang="en-US" sz="2400" dirty="0"/>
              <a:t>-</a:t>
            </a:r>
            <a:r>
              <a:rPr lang="en-US" sz="2400" dirty="0" err="1"/>
              <a:t>xr</a:t>
            </a:r>
            <a:r>
              <a:rPr lang="en-US" sz="2400" dirty="0"/>
              <a:t>-x@ 1 </a:t>
            </a:r>
            <a:r>
              <a:rPr lang="en-US" sz="2400" dirty="0" err="1"/>
              <a:t>mpage</a:t>
            </a:r>
            <a:r>
              <a:rPr lang="en-US" sz="2400" dirty="0"/>
              <a:t>  staff  1533 Jan 14 05:23 </a:t>
            </a:r>
            <a:r>
              <a:rPr lang="en-US" sz="2400" dirty="0" err="1"/>
              <a:t>init_start_state.py</a:t>
            </a:r>
            <a:endParaRPr lang="en-US" sz="2400" dirty="0"/>
          </a:p>
          <a:p>
            <a:pPr marL="0" indent="0">
              <a:buNone/>
            </a:pPr>
            <a:endParaRPr lang="en-US" sz="2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618462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413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FLAME example - circles	.xml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16000"/>
            <a:ext cx="8229600" cy="5588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 smtClean="0"/>
              <a:t>~</a:t>
            </a:r>
            <a:r>
              <a:rPr lang="en-US" sz="1200" dirty="0" err="1" smtClean="0"/>
              <a:t>mpage</a:t>
            </a:r>
            <a:r>
              <a:rPr lang="en-US" sz="1200" dirty="0" smtClean="0"/>
              <a:t>/</a:t>
            </a:r>
            <a:r>
              <a:rPr lang="en-US" sz="1200" dirty="0"/>
              <a:t>FLAME</a:t>
            </a:r>
            <a:r>
              <a:rPr lang="en-US" sz="1200" dirty="0" smtClean="0"/>
              <a:t>/circles </a:t>
            </a:r>
            <a:r>
              <a:rPr lang="en-US" sz="1200" dirty="0"/>
              <a:t>$ &gt; </a:t>
            </a:r>
            <a:r>
              <a:rPr lang="en-US" sz="1200" dirty="0" smtClean="0"/>
              <a:t>cat </a:t>
            </a:r>
            <a:r>
              <a:rPr lang="en-US" sz="1200" dirty="0" err="1" smtClean="0"/>
              <a:t>circles.xml</a:t>
            </a:r>
            <a:endParaRPr lang="en-US" sz="1200" dirty="0" smtClean="0"/>
          </a:p>
          <a:p>
            <a:pPr marL="0" indent="0">
              <a:buNone/>
            </a:pPr>
            <a:r>
              <a:rPr lang="en-US" sz="1200" dirty="0"/>
              <a:t>&lt;</a:t>
            </a:r>
            <a:r>
              <a:rPr lang="en-US" sz="1200" dirty="0" err="1"/>
              <a:t>xmodel</a:t>
            </a:r>
            <a:r>
              <a:rPr lang="en-US" sz="1200" dirty="0"/>
              <a:t> version="2" </a:t>
            </a:r>
            <a:r>
              <a:rPr lang="en-US" sz="1200" dirty="0" err="1"/>
              <a:t>xmlns:xsi</a:t>
            </a:r>
            <a:r>
              <a:rPr lang="en-US" sz="1200" dirty="0"/>
              <a:t>="http://www.w3.org/2001/</a:t>
            </a:r>
            <a:r>
              <a:rPr lang="en-US" sz="1200" dirty="0" err="1"/>
              <a:t>XMLSchema</a:t>
            </a:r>
            <a:r>
              <a:rPr lang="en-US" sz="1200" dirty="0"/>
              <a:t>-instance"</a:t>
            </a:r>
          </a:p>
          <a:p>
            <a:pPr marL="0" indent="0">
              <a:buNone/>
            </a:pPr>
            <a:r>
              <a:rPr lang="en-US" sz="1200" dirty="0"/>
              <a:t>     </a:t>
            </a:r>
            <a:r>
              <a:rPr lang="en-US" sz="1200" dirty="0" err="1"/>
              <a:t>xsi:noNamespaceSchemaLocation</a:t>
            </a:r>
            <a:r>
              <a:rPr lang="en-US" sz="1200" dirty="0"/>
              <a:t>='http://</a:t>
            </a:r>
            <a:r>
              <a:rPr lang="en-US" sz="1200" dirty="0" err="1"/>
              <a:t>flame.ac.uk</a:t>
            </a:r>
            <a:r>
              <a:rPr lang="en-US" sz="1200" dirty="0"/>
              <a:t>/schema/xmml_v2.xsd'&gt;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&lt;name&gt;</a:t>
            </a:r>
            <a:r>
              <a:rPr lang="en-US" sz="1200" dirty="0" smtClean="0"/>
              <a:t>Circles&lt;</a:t>
            </a:r>
            <a:r>
              <a:rPr lang="en-US" sz="1200" dirty="0"/>
              <a:t>/name</a:t>
            </a:r>
            <a:r>
              <a:rPr lang="en-US" sz="1200" dirty="0" smtClean="0"/>
              <a:t>&gt;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&lt;version&gt;01&lt;/version&gt;</a:t>
            </a:r>
          </a:p>
          <a:p>
            <a:pPr marL="0" indent="0">
              <a:buNone/>
            </a:pPr>
            <a:r>
              <a:rPr lang="en-US" sz="1200" dirty="0"/>
              <a:t>&lt;description&gt;&lt;/description&gt;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&lt;environment&gt;</a:t>
            </a:r>
          </a:p>
          <a:p>
            <a:pPr marL="0" indent="0">
              <a:buNone/>
            </a:pPr>
            <a:r>
              <a:rPr lang="en-US" sz="1200" dirty="0"/>
              <a:t>    &lt;</a:t>
            </a:r>
            <a:r>
              <a:rPr lang="en-US" sz="1200" dirty="0" err="1"/>
              <a:t>functionFiles</a:t>
            </a:r>
            <a:r>
              <a:rPr lang="en-US" sz="1200" dirty="0"/>
              <a:t>&gt;</a:t>
            </a:r>
          </a:p>
          <a:p>
            <a:pPr marL="0" indent="0">
              <a:buNone/>
            </a:pPr>
            <a:r>
              <a:rPr lang="en-US" sz="1200" dirty="0"/>
              <a:t>        &lt;file&gt;</a:t>
            </a:r>
            <a:r>
              <a:rPr lang="en-US" sz="1200" dirty="0" err="1"/>
              <a:t>functions.c</a:t>
            </a:r>
            <a:r>
              <a:rPr lang="en-US" sz="1200" dirty="0"/>
              <a:t>&lt;/file</a:t>
            </a:r>
            <a:r>
              <a:rPr lang="en-US" sz="1200" dirty="0" smtClean="0"/>
              <a:t>&gt;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    &lt;/</a:t>
            </a:r>
            <a:r>
              <a:rPr lang="en-US" sz="1200" dirty="0" err="1"/>
              <a:t>functionFiles</a:t>
            </a:r>
            <a:r>
              <a:rPr lang="en-US" sz="1200" dirty="0"/>
              <a:t>&gt;</a:t>
            </a:r>
          </a:p>
          <a:p>
            <a:pPr marL="0" indent="0">
              <a:buNone/>
            </a:pPr>
            <a:r>
              <a:rPr lang="en-US" sz="1200" dirty="0"/>
              <a:t>&lt;/environment&gt;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&lt;agents&gt;</a:t>
            </a:r>
          </a:p>
          <a:p>
            <a:pPr marL="0" indent="0">
              <a:buNone/>
            </a:pPr>
            <a:r>
              <a:rPr lang="en-US" sz="1200" dirty="0"/>
              <a:t>    &lt;</a:t>
            </a:r>
            <a:r>
              <a:rPr lang="en-US" sz="1200" dirty="0" err="1"/>
              <a:t>xagent</a:t>
            </a:r>
            <a:r>
              <a:rPr lang="en-US" sz="1200" dirty="0"/>
              <a:t>&gt;</a:t>
            </a:r>
          </a:p>
          <a:p>
            <a:pPr marL="0" indent="0">
              <a:buNone/>
            </a:pPr>
            <a:r>
              <a:rPr lang="en-US" sz="1200" dirty="0"/>
              <a:t>        &lt;name&gt;Circle&lt;/name&gt;</a:t>
            </a:r>
          </a:p>
          <a:p>
            <a:pPr marL="0" indent="0">
              <a:buNone/>
            </a:pPr>
            <a:r>
              <a:rPr lang="en-US" sz="1200" dirty="0"/>
              <a:t>        &lt;description&gt;&lt;/description&gt;</a:t>
            </a:r>
          </a:p>
          <a:p>
            <a:pPr marL="0" indent="0">
              <a:buNone/>
            </a:pPr>
            <a:r>
              <a:rPr lang="en-US" sz="1200" dirty="0"/>
              <a:t>        &lt;memory&gt;</a:t>
            </a:r>
          </a:p>
          <a:p>
            <a:pPr marL="0" indent="0">
              <a:buNone/>
            </a:pPr>
            <a:r>
              <a:rPr lang="en-US" sz="1200" dirty="0"/>
              <a:t>            &lt;variable&gt;&lt;type&gt;</a:t>
            </a:r>
            <a:r>
              <a:rPr lang="en-US" sz="1200" dirty="0" err="1"/>
              <a:t>int</a:t>
            </a:r>
            <a:r>
              <a:rPr lang="en-US" sz="1200" dirty="0"/>
              <a:t>&lt;/type&gt;&lt;name&gt;id&lt;/name&gt;&lt;description&gt;&lt;/description&gt;&lt;/variable&gt;</a:t>
            </a:r>
          </a:p>
          <a:p>
            <a:pPr marL="0" indent="0">
              <a:buNone/>
            </a:pPr>
            <a:r>
              <a:rPr lang="en-US" sz="1200" dirty="0"/>
              <a:t>            &lt;variable&gt;&lt;type&gt;double&lt;/type&gt;&lt;name&gt;x&lt;/name&gt;&lt;description&gt;&lt;/description&gt;&lt;/variable&gt;</a:t>
            </a:r>
          </a:p>
          <a:p>
            <a:pPr marL="0" indent="0">
              <a:buNone/>
            </a:pPr>
            <a:r>
              <a:rPr lang="en-US" sz="1200" dirty="0"/>
              <a:t>            &lt;variable&gt;&lt;type&gt;double&lt;/type&gt;&lt;name&gt;y&lt;/name&gt;&lt;description&gt;&lt;/description&gt;&lt;/variable</a:t>
            </a:r>
            <a:r>
              <a:rPr lang="en-US" sz="1200" dirty="0" smtClean="0"/>
              <a:t>&gt;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            &lt;variable&gt;&lt;type&gt;double&lt;/type&gt;&lt;name&gt;</a:t>
            </a:r>
            <a:r>
              <a:rPr lang="en-US" sz="1200" dirty="0" err="1"/>
              <a:t>fx</a:t>
            </a:r>
            <a:r>
              <a:rPr lang="en-US" sz="1200" dirty="0"/>
              <a:t>&lt;/name&gt;&lt;description&gt;&lt;/description&gt;&lt;/variable&gt;</a:t>
            </a:r>
          </a:p>
          <a:p>
            <a:pPr marL="0" indent="0">
              <a:buNone/>
            </a:pPr>
            <a:r>
              <a:rPr lang="en-US" sz="1200" dirty="0"/>
              <a:t>            &lt;variable&gt;&lt;type&gt;double&lt;/type&gt;&lt;name&gt;</a:t>
            </a:r>
            <a:r>
              <a:rPr lang="en-US" sz="1200" dirty="0" err="1"/>
              <a:t>fy</a:t>
            </a:r>
            <a:r>
              <a:rPr lang="en-US" sz="1200" dirty="0"/>
              <a:t>&lt;/name&gt;&lt;description&gt;&lt;/description&gt;&lt;/variable&gt;</a:t>
            </a:r>
          </a:p>
          <a:p>
            <a:pPr marL="0" indent="0">
              <a:buNone/>
            </a:pPr>
            <a:r>
              <a:rPr lang="en-US" sz="1200" dirty="0" smtClean="0"/>
              <a:t>&lt;</a:t>
            </a:r>
            <a:r>
              <a:rPr lang="en-US" sz="1200" dirty="0"/>
              <a:t>/memory&gt;</a:t>
            </a:r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endParaRPr lang="en-US" sz="1050" dirty="0"/>
          </a:p>
        </p:txBody>
      </p:sp>
      <p:sp>
        <p:nvSpPr>
          <p:cNvPr id="4" name="TextBox 3"/>
          <p:cNvSpPr txBox="1"/>
          <p:nvPr/>
        </p:nvSpPr>
        <p:spPr>
          <a:xfrm>
            <a:off x="2218073" y="2575131"/>
            <a:ext cx="5072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/>
              <a:t>}</a:t>
            </a:r>
            <a:endParaRPr lang="en-US" sz="8000" dirty="0"/>
          </a:p>
        </p:txBody>
      </p:sp>
      <p:sp>
        <p:nvSpPr>
          <p:cNvPr id="5" name="TextBox 4"/>
          <p:cNvSpPr txBox="1"/>
          <p:nvPr/>
        </p:nvSpPr>
        <p:spPr>
          <a:xfrm>
            <a:off x="2915920" y="3139440"/>
            <a:ext cx="4097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Defines filename used for agent functions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761311" y="4211122"/>
            <a:ext cx="854070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 smtClean="0"/>
              <a:t>}</a:t>
            </a:r>
            <a:endParaRPr lang="en-US" sz="16600" dirty="0"/>
          </a:p>
        </p:txBody>
      </p:sp>
      <p:sp>
        <p:nvSpPr>
          <p:cNvPr id="8" name="TextBox 7"/>
          <p:cNvSpPr txBox="1"/>
          <p:nvPr/>
        </p:nvSpPr>
        <p:spPr>
          <a:xfrm>
            <a:off x="7615381" y="5059680"/>
            <a:ext cx="10228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Defines </a:t>
            </a:r>
          </a:p>
          <a:p>
            <a:r>
              <a:rPr lang="en-US" dirty="0" smtClean="0"/>
              <a:t>variables </a:t>
            </a:r>
          </a:p>
          <a:p>
            <a:r>
              <a:rPr lang="en-US" dirty="0" smtClean="0"/>
              <a:t>in agent </a:t>
            </a:r>
          </a:p>
          <a:p>
            <a:r>
              <a:rPr lang="en-US" dirty="0" smtClean="0"/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765976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4175760" cy="62687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050" dirty="0"/>
              <a:t> &lt;functions&gt;</a:t>
            </a:r>
          </a:p>
          <a:p>
            <a:pPr marL="0" indent="0">
              <a:buNone/>
            </a:pPr>
            <a:r>
              <a:rPr lang="en-US" sz="1050" dirty="0"/>
              <a:t>            &lt;function&gt;&lt;name&gt;</a:t>
            </a:r>
            <a:r>
              <a:rPr lang="en-US" sz="1050" dirty="0" err="1"/>
              <a:t>outputdata</a:t>
            </a:r>
            <a:r>
              <a:rPr lang="en-US" sz="1050" dirty="0"/>
              <a:t>&lt;/name&gt;</a:t>
            </a:r>
          </a:p>
          <a:p>
            <a:pPr marL="0" indent="0">
              <a:buNone/>
            </a:pPr>
            <a:r>
              <a:rPr lang="en-US" sz="1050" dirty="0"/>
              <a:t>                &lt;description&gt;&lt;/description&gt;</a:t>
            </a:r>
          </a:p>
          <a:p>
            <a:pPr marL="0" indent="0">
              <a:buNone/>
            </a:pPr>
            <a:r>
              <a:rPr lang="en-US" sz="1050" dirty="0"/>
              <a:t>                &lt;</a:t>
            </a:r>
            <a:r>
              <a:rPr lang="en-US" sz="1050" dirty="0" err="1"/>
              <a:t>currentState</a:t>
            </a:r>
            <a:r>
              <a:rPr lang="en-US" sz="1050" dirty="0"/>
              <a:t>&gt;start&lt;/</a:t>
            </a:r>
            <a:r>
              <a:rPr lang="en-US" sz="1050" dirty="0" err="1"/>
              <a:t>currentState</a:t>
            </a:r>
            <a:r>
              <a:rPr lang="en-US" sz="1050" dirty="0"/>
              <a:t>&gt;</a:t>
            </a:r>
          </a:p>
          <a:p>
            <a:pPr marL="0" indent="0">
              <a:buNone/>
            </a:pPr>
            <a:r>
              <a:rPr lang="en-US" sz="1050" dirty="0"/>
              <a:t>                &lt;</a:t>
            </a:r>
            <a:r>
              <a:rPr lang="en-US" sz="1050" dirty="0" err="1"/>
              <a:t>nextState</a:t>
            </a:r>
            <a:r>
              <a:rPr lang="en-US" sz="1050" dirty="0"/>
              <a:t>&gt;1&lt;/</a:t>
            </a:r>
            <a:r>
              <a:rPr lang="en-US" sz="1050" dirty="0" err="1"/>
              <a:t>nextState</a:t>
            </a:r>
            <a:r>
              <a:rPr lang="en-US" sz="1050" dirty="0"/>
              <a:t>&gt;</a:t>
            </a:r>
          </a:p>
          <a:p>
            <a:pPr marL="0" indent="0">
              <a:buNone/>
            </a:pPr>
            <a:r>
              <a:rPr lang="hr-HR" sz="1050" dirty="0"/>
              <a:t>                &lt;outputs&gt;</a:t>
            </a:r>
          </a:p>
          <a:p>
            <a:pPr marL="0" indent="0">
              <a:buNone/>
            </a:pPr>
            <a:r>
              <a:rPr lang="en-US" sz="1050" dirty="0"/>
              <a:t>                    &lt;output&gt;&lt;</a:t>
            </a:r>
            <a:r>
              <a:rPr lang="en-US" sz="1050" dirty="0" err="1"/>
              <a:t>messageName</a:t>
            </a:r>
            <a:r>
              <a:rPr lang="en-US" sz="1050" dirty="0"/>
              <a:t>&gt;location&lt;/</a:t>
            </a:r>
            <a:r>
              <a:rPr lang="en-US" sz="1050" dirty="0" err="1"/>
              <a:t>messageName</a:t>
            </a:r>
            <a:r>
              <a:rPr lang="en-US" sz="1050" dirty="0"/>
              <a:t>&gt;&lt;/output&gt;</a:t>
            </a:r>
          </a:p>
          <a:p>
            <a:pPr marL="0" indent="0">
              <a:buNone/>
            </a:pPr>
            <a:r>
              <a:rPr lang="hr-HR" sz="1050" dirty="0"/>
              <a:t>                &lt;/outputs&gt;</a:t>
            </a:r>
          </a:p>
          <a:p>
            <a:pPr marL="0" indent="0">
              <a:buNone/>
            </a:pPr>
            <a:r>
              <a:rPr lang="en-US" sz="1050" dirty="0"/>
              <a:t>            &lt;/function&gt;</a:t>
            </a:r>
          </a:p>
          <a:p>
            <a:pPr marL="0" indent="0">
              <a:buNone/>
            </a:pPr>
            <a:r>
              <a:rPr lang="en-US" sz="1050" dirty="0"/>
              <a:t>            &lt;function&gt;&lt;name&gt;</a:t>
            </a:r>
            <a:r>
              <a:rPr lang="en-US" sz="1050" dirty="0" err="1"/>
              <a:t>inputdata</a:t>
            </a:r>
            <a:r>
              <a:rPr lang="en-US" sz="1050" dirty="0"/>
              <a:t>&lt;/name&gt;</a:t>
            </a:r>
          </a:p>
          <a:p>
            <a:pPr marL="0" indent="0">
              <a:buNone/>
            </a:pPr>
            <a:r>
              <a:rPr lang="en-US" sz="1050" dirty="0"/>
              <a:t>                &lt;description&gt;&lt;/description&gt;</a:t>
            </a:r>
          </a:p>
          <a:p>
            <a:pPr marL="0" indent="0">
              <a:buNone/>
            </a:pPr>
            <a:r>
              <a:rPr lang="en-US" sz="1050" dirty="0"/>
              <a:t>                &lt;</a:t>
            </a:r>
            <a:r>
              <a:rPr lang="en-US" sz="1050" dirty="0" err="1"/>
              <a:t>currentState</a:t>
            </a:r>
            <a:r>
              <a:rPr lang="en-US" sz="1050" dirty="0"/>
              <a:t>&gt;1&lt;/</a:t>
            </a:r>
            <a:r>
              <a:rPr lang="en-US" sz="1050" dirty="0" err="1"/>
              <a:t>currentState</a:t>
            </a:r>
            <a:r>
              <a:rPr lang="en-US" sz="1050" dirty="0"/>
              <a:t>&gt;</a:t>
            </a:r>
          </a:p>
          <a:p>
            <a:pPr marL="0" indent="0">
              <a:buNone/>
            </a:pPr>
            <a:r>
              <a:rPr lang="en-US" sz="1050" dirty="0"/>
              <a:t>                &lt;</a:t>
            </a:r>
            <a:r>
              <a:rPr lang="en-US" sz="1050" dirty="0" err="1"/>
              <a:t>nextState</a:t>
            </a:r>
            <a:r>
              <a:rPr lang="en-US" sz="1050" dirty="0"/>
              <a:t>&gt;2&lt;/</a:t>
            </a:r>
            <a:r>
              <a:rPr lang="en-US" sz="1050" dirty="0" err="1"/>
              <a:t>nextState</a:t>
            </a:r>
            <a:r>
              <a:rPr lang="en-US" sz="1050" dirty="0"/>
              <a:t>&gt;</a:t>
            </a:r>
          </a:p>
          <a:p>
            <a:pPr marL="0" indent="0">
              <a:buNone/>
            </a:pPr>
            <a:r>
              <a:rPr lang="en-US" sz="1050" dirty="0"/>
              <a:t>                &lt;inputs&gt;</a:t>
            </a:r>
          </a:p>
          <a:p>
            <a:pPr marL="0" indent="0">
              <a:buNone/>
            </a:pPr>
            <a:r>
              <a:rPr lang="en-US" sz="1050" dirty="0"/>
              <a:t>                    &lt;input&gt;</a:t>
            </a:r>
          </a:p>
          <a:p>
            <a:pPr marL="0" indent="0">
              <a:buNone/>
            </a:pPr>
            <a:r>
              <a:rPr lang="en-US" sz="1050" dirty="0"/>
              <a:t>                        &lt;</a:t>
            </a:r>
            <a:r>
              <a:rPr lang="en-US" sz="1050" dirty="0" err="1"/>
              <a:t>messageName</a:t>
            </a:r>
            <a:r>
              <a:rPr lang="en-US" sz="1050" dirty="0"/>
              <a:t>&gt;location&lt;/</a:t>
            </a:r>
            <a:r>
              <a:rPr lang="en-US" sz="1050" dirty="0" err="1"/>
              <a:t>messageName</a:t>
            </a:r>
            <a:r>
              <a:rPr lang="en-US" sz="1050" dirty="0"/>
              <a:t>&gt;</a:t>
            </a:r>
          </a:p>
          <a:p>
            <a:pPr marL="0" indent="0">
              <a:buNone/>
            </a:pPr>
            <a:r>
              <a:rPr lang="en-US" sz="1050" dirty="0"/>
              <a:t>                        &lt;filter&gt;</a:t>
            </a:r>
          </a:p>
          <a:p>
            <a:pPr marL="0" indent="0">
              <a:buNone/>
            </a:pPr>
            <a:r>
              <a:rPr lang="fi-FI" sz="1050" dirty="0"/>
              <a:t>                            &lt;</a:t>
            </a:r>
            <a:r>
              <a:rPr lang="fi-FI" sz="1050" dirty="0" err="1"/>
              <a:t>lhs</a:t>
            </a:r>
            <a:r>
              <a:rPr lang="fi-FI" sz="1050" dirty="0"/>
              <a:t>&gt;&lt;</a:t>
            </a:r>
            <a:r>
              <a:rPr lang="fi-FI" sz="1050" dirty="0" err="1"/>
              <a:t>value</a:t>
            </a:r>
            <a:r>
              <a:rPr lang="fi-FI" sz="1050" dirty="0"/>
              <a:t>&gt;</a:t>
            </a:r>
            <a:r>
              <a:rPr lang="fi-FI" sz="1050" dirty="0" err="1"/>
              <a:t>a.id</a:t>
            </a:r>
            <a:r>
              <a:rPr lang="fi-FI" sz="1050" dirty="0"/>
              <a:t>&lt;/</a:t>
            </a:r>
            <a:r>
              <a:rPr lang="fi-FI" sz="1050" dirty="0" err="1"/>
              <a:t>value</a:t>
            </a:r>
            <a:r>
              <a:rPr lang="fi-FI" sz="1050" dirty="0"/>
              <a:t>&gt;&lt;/</a:t>
            </a:r>
            <a:r>
              <a:rPr lang="fi-FI" sz="1050" dirty="0" err="1"/>
              <a:t>lhs</a:t>
            </a:r>
            <a:r>
              <a:rPr lang="fi-FI" sz="1050" dirty="0"/>
              <a:t>&gt;</a:t>
            </a:r>
          </a:p>
          <a:p>
            <a:pPr marL="0" indent="0">
              <a:buNone/>
            </a:pPr>
            <a:r>
              <a:rPr lang="fi-FI" sz="1050" dirty="0"/>
              <a:t>                            &lt;op&gt;NEQ&lt;/op&gt;</a:t>
            </a:r>
          </a:p>
          <a:p>
            <a:pPr marL="0" indent="0">
              <a:buNone/>
            </a:pPr>
            <a:r>
              <a:rPr lang="pl-PL" sz="1050" dirty="0"/>
              <a:t>                            &lt;</a:t>
            </a:r>
            <a:r>
              <a:rPr lang="pl-PL" sz="1050" dirty="0" err="1"/>
              <a:t>rhs</a:t>
            </a:r>
            <a:r>
              <a:rPr lang="pl-PL" sz="1050" dirty="0"/>
              <a:t>&gt;&lt;</a:t>
            </a:r>
            <a:r>
              <a:rPr lang="pl-PL" sz="1050" dirty="0" err="1"/>
              <a:t>value</a:t>
            </a:r>
            <a:r>
              <a:rPr lang="pl-PL" sz="1050" dirty="0"/>
              <a:t>&gt;</a:t>
            </a:r>
            <a:r>
              <a:rPr lang="pl-PL" sz="1050" dirty="0" err="1"/>
              <a:t>m.id</a:t>
            </a:r>
            <a:r>
              <a:rPr lang="pl-PL" sz="1050" dirty="0"/>
              <a:t>&lt;/</a:t>
            </a:r>
            <a:r>
              <a:rPr lang="pl-PL" sz="1050" dirty="0" err="1"/>
              <a:t>value</a:t>
            </a:r>
            <a:r>
              <a:rPr lang="pl-PL" sz="1050" dirty="0"/>
              <a:t>&gt;&lt;/</a:t>
            </a:r>
            <a:r>
              <a:rPr lang="pl-PL" sz="1050" dirty="0" err="1"/>
              <a:t>rhs</a:t>
            </a:r>
            <a:r>
              <a:rPr lang="pl-PL" sz="1050" dirty="0"/>
              <a:t>&gt;</a:t>
            </a:r>
          </a:p>
          <a:p>
            <a:pPr marL="0" indent="0">
              <a:buNone/>
            </a:pPr>
            <a:r>
              <a:rPr lang="pl-PL" sz="1050" dirty="0"/>
              <a:t>                        &lt;/</a:t>
            </a:r>
            <a:r>
              <a:rPr lang="pl-PL" sz="1050" dirty="0" err="1"/>
              <a:t>filter</a:t>
            </a:r>
            <a:r>
              <a:rPr lang="pl-PL" sz="1050" dirty="0"/>
              <a:t>&gt;</a:t>
            </a:r>
          </a:p>
          <a:p>
            <a:pPr marL="0" indent="0">
              <a:buNone/>
            </a:pPr>
            <a:r>
              <a:rPr lang="pl-PL" sz="1050" dirty="0"/>
              <a:t>                    &lt;/</a:t>
            </a:r>
            <a:r>
              <a:rPr lang="pl-PL" sz="1050" dirty="0" err="1"/>
              <a:t>input</a:t>
            </a:r>
            <a:r>
              <a:rPr lang="pl-PL" sz="1050" dirty="0"/>
              <a:t>&gt;</a:t>
            </a:r>
          </a:p>
          <a:p>
            <a:pPr marL="0" indent="0">
              <a:buNone/>
            </a:pPr>
            <a:r>
              <a:rPr lang="pl-PL" sz="1050" dirty="0"/>
              <a:t>                &lt;/</a:t>
            </a:r>
            <a:r>
              <a:rPr lang="pl-PL" sz="1050" dirty="0" err="1"/>
              <a:t>inputs</a:t>
            </a:r>
            <a:r>
              <a:rPr lang="pl-PL" sz="1050" dirty="0"/>
              <a:t>&gt;</a:t>
            </a:r>
          </a:p>
          <a:p>
            <a:pPr marL="0" indent="0">
              <a:buNone/>
            </a:pPr>
            <a:r>
              <a:rPr lang="en-US" sz="1050" dirty="0"/>
              <a:t>            &lt;/function&gt;</a:t>
            </a:r>
          </a:p>
          <a:p>
            <a:pPr marL="0" indent="0">
              <a:buNone/>
            </a:pPr>
            <a:r>
              <a:rPr lang="en-US" sz="1050" dirty="0"/>
              <a:t>            &lt;function&gt;&lt;name&gt;move&lt;/name&gt;</a:t>
            </a:r>
          </a:p>
          <a:p>
            <a:pPr marL="0" indent="0">
              <a:buNone/>
            </a:pPr>
            <a:r>
              <a:rPr lang="en-US" sz="1050" dirty="0"/>
              <a:t>                &lt;description&gt;&lt;/description&gt;</a:t>
            </a:r>
          </a:p>
          <a:p>
            <a:pPr marL="0" indent="0">
              <a:buNone/>
            </a:pPr>
            <a:r>
              <a:rPr lang="en-US" sz="1050" dirty="0"/>
              <a:t>                &lt;</a:t>
            </a:r>
            <a:r>
              <a:rPr lang="en-US" sz="1050" dirty="0" err="1"/>
              <a:t>currentState</a:t>
            </a:r>
            <a:r>
              <a:rPr lang="en-US" sz="1050" dirty="0"/>
              <a:t>&gt;2&lt;/</a:t>
            </a:r>
            <a:r>
              <a:rPr lang="en-US" sz="1050" dirty="0" err="1"/>
              <a:t>currentState</a:t>
            </a:r>
            <a:r>
              <a:rPr lang="en-US" sz="1050" dirty="0"/>
              <a:t>&gt;</a:t>
            </a:r>
          </a:p>
          <a:p>
            <a:pPr marL="0" indent="0">
              <a:buNone/>
            </a:pPr>
            <a:r>
              <a:rPr lang="en-US" sz="1050" dirty="0"/>
              <a:t>                &lt;</a:t>
            </a:r>
            <a:r>
              <a:rPr lang="en-US" sz="1050" dirty="0" err="1"/>
              <a:t>nextState</a:t>
            </a:r>
            <a:r>
              <a:rPr lang="en-US" sz="1050" dirty="0"/>
              <a:t>&gt;end&lt;/</a:t>
            </a:r>
            <a:r>
              <a:rPr lang="en-US" sz="1050" dirty="0" err="1"/>
              <a:t>nextState</a:t>
            </a:r>
            <a:r>
              <a:rPr lang="en-US" sz="1050" dirty="0"/>
              <a:t>&gt;</a:t>
            </a:r>
          </a:p>
          <a:p>
            <a:pPr marL="0" indent="0">
              <a:buNone/>
            </a:pPr>
            <a:r>
              <a:rPr lang="en-US" sz="1050" dirty="0"/>
              <a:t>            &lt;/function&gt;</a:t>
            </a:r>
          </a:p>
          <a:p>
            <a:pPr marL="0" indent="0">
              <a:buNone/>
            </a:pPr>
            <a:r>
              <a:rPr lang="en-US" sz="1050" dirty="0"/>
              <a:t>        &lt;/functions&gt;</a:t>
            </a:r>
          </a:p>
          <a:p>
            <a:pPr marL="0" indent="0">
              <a:buNone/>
            </a:pPr>
            <a:r>
              <a:rPr lang="en-US" sz="1050" dirty="0"/>
              <a:t>    &lt;/</a:t>
            </a:r>
            <a:r>
              <a:rPr lang="en-US" sz="1050" dirty="0" err="1"/>
              <a:t>xagent</a:t>
            </a:r>
            <a:r>
              <a:rPr lang="en-US" sz="1050" dirty="0"/>
              <a:t>&gt;</a:t>
            </a:r>
          </a:p>
          <a:p>
            <a:pPr marL="0" indent="0">
              <a:buNone/>
            </a:pPr>
            <a:r>
              <a:rPr lang="en-US" sz="1050" dirty="0"/>
              <a:t>&lt;/agents&gt;</a:t>
            </a:r>
          </a:p>
          <a:p>
            <a:pPr marL="0" indent="0">
              <a:buNone/>
            </a:pPr>
            <a:endParaRPr lang="en-US" sz="1050" dirty="0"/>
          </a:p>
        </p:txBody>
      </p:sp>
      <p:sp>
        <p:nvSpPr>
          <p:cNvPr id="2" name="TextBox 1"/>
          <p:cNvSpPr txBox="1"/>
          <p:nvPr/>
        </p:nvSpPr>
        <p:spPr>
          <a:xfrm>
            <a:off x="4262381" y="-111760"/>
            <a:ext cx="74115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 smtClean="0"/>
              <a:t>}</a:t>
            </a:r>
            <a:endParaRPr lang="en-US" sz="13800" dirty="0"/>
          </a:p>
        </p:txBody>
      </p:sp>
      <p:sp>
        <p:nvSpPr>
          <p:cNvPr id="4" name="TextBox 3"/>
          <p:cNvSpPr txBox="1"/>
          <p:nvPr/>
        </p:nvSpPr>
        <p:spPr>
          <a:xfrm>
            <a:off x="4906758" y="701040"/>
            <a:ext cx="29140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Function: </a:t>
            </a:r>
            <a:r>
              <a:rPr lang="en-US" dirty="0" err="1" smtClean="0"/>
              <a:t>outputdata</a:t>
            </a:r>
            <a:endParaRPr lang="en-US" dirty="0" smtClean="0"/>
          </a:p>
          <a:p>
            <a:r>
              <a:rPr lang="en-US" dirty="0" err="1" smtClean="0"/>
              <a:t>currentState</a:t>
            </a:r>
            <a:r>
              <a:rPr lang="en-US" dirty="0" smtClean="0"/>
              <a:t>: start</a:t>
            </a:r>
          </a:p>
          <a:p>
            <a:r>
              <a:rPr lang="en-US" dirty="0" err="1" smtClean="0"/>
              <a:t>nextState</a:t>
            </a:r>
            <a:r>
              <a:rPr lang="en-US" dirty="0" smtClean="0"/>
              <a:t>: 1</a:t>
            </a:r>
          </a:p>
          <a:p>
            <a:r>
              <a:rPr lang="en-US" dirty="0" err="1" smtClean="0"/>
              <a:t>messageName</a:t>
            </a:r>
            <a:r>
              <a:rPr lang="en-US" dirty="0" smtClean="0"/>
              <a:t>: location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84514" y="1076960"/>
            <a:ext cx="1148446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900" dirty="0" smtClean="0"/>
              <a:t>}</a:t>
            </a:r>
            <a:endParaRPr lang="en-US" sz="23900" dirty="0"/>
          </a:p>
        </p:txBody>
      </p:sp>
      <p:sp>
        <p:nvSpPr>
          <p:cNvPr id="6" name="TextBox 5"/>
          <p:cNvSpPr txBox="1"/>
          <p:nvPr/>
        </p:nvSpPr>
        <p:spPr>
          <a:xfrm>
            <a:off x="4632960" y="2753360"/>
            <a:ext cx="25883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Function: </a:t>
            </a:r>
            <a:r>
              <a:rPr lang="en-US" dirty="0" err="1" smtClean="0"/>
              <a:t>inputdata</a:t>
            </a:r>
            <a:endParaRPr lang="en-US" dirty="0" smtClean="0"/>
          </a:p>
          <a:p>
            <a:r>
              <a:rPr lang="en-US" dirty="0" err="1" smtClean="0"/>
              <a:t>currentState</a:t>
            </a:r>
            <a:r>
              <a:rPr lang="en-US" dirty="0" smtClean="0"/>
              <a:t>: 1</a:t>
            </a:r>
          </a:p>
          <a:p>
            <a:r>
              <a:rPr lang="en-US" dirty="0" err="1" smtClean="0"/>
              <a:t>nextState</a:t>
            </a:r>
            <a:r>
              <a:rPr lang="en-US" dirty="0" smtClean="0"/>
              <a:t>: 2</a:t>
            </a:r>
          </a:p>
          <a:p>
            <a:r>
              <a:rPr lang="en-US" dirty="0" err="1" smtClean="0"/>
              <a:t>messageName</a:t>
            </a:r>
            <a:r>
              <a:rPr lang="en-US" dirty="0" smtClean="0"/>
              <a:t>: location</a:t>
            </a:r>
          </a:p>
          <a:p>
            <a:r>
              <a:rPr lang="en-US" dirty="0" smtClean="0"/>
              <a:t>Filter: </a:t>
            </a:r>
            <a:r>
              <a:rPr lang="en-US" dirty="0" err="1" smtClean="0"/>
              <a:t>a.id</a:t>
            </a:r>
            <a:r>
              <a:rPr lang="en-US" dirty="0" smtClean="0"/>
              <a:t> NEQ </a:t>
            </a:r>
            <a:r>
              <a:rPr lang="en-US" dirty="0" err="1" smtClean="0"/>
              <a:t>m.id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113935" y="4230688"/>
            <a:ext cx="74115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 smtClean="0"/>
              <a:t>}</a:t>
            </a:r>
            <a:endParaRPr lang="en-US" sz="13800" dirty="0"/>
          </a:p>
        </p:txBody>
      </p:sp>
      <p:sp>
        <p:nvSpPr>
          <p:cNvPr id="8" name="TextBox 7"/>
          <p:cNvSpPr txBox="1"/>
          <p:nvPr/>
        </p:nvSpPr>
        <p:spPr>
          <a:xfrm>
            <a:off x="4343295" y="5043488"/>
            <a:ext cx="16416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Function: move</a:t>
            </a:r>
          </a:p>
          <a:p>
            <a:r>
              <a:rPr lang="en-US" dirty="0" err="1" smtClean="0"/>
              <a:t>currentState</a:t>
            </a:r>
            <a:r>
              <a:rPr lang="en-US" dirty="0" smtClean="0"/>
              <a:t>: 2</a:t>
            </a:r>
          </a:p>
          <a:p>
            <a:r>
              <a:rPr lang="en-US" dirty="0" err="1" smtClean="0"/>
              <a:t>nextState</a:t>
            </a:r>
            <a:r>
              <a:rPr lang="en-US" dirty="0" smtClean="0"/>
              <a:t>: end</a:t>
            </a:r>
          </a:p>
        </p:txBody>
      </p:sp>
      <p:pic>
        <p:nvPicPr>
          <p:cNvPr id="9" name="Picture 8" descr="stategraph_colour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320" y="952499"/>
            <a:ext cx="1866900" cy="549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672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62687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050" dirty="0"/>
              <a:t>&lt;messages&gt;</a:t>
            </a:r>
          </a:p>
          <a:p>
            <a:pPr marL="0" indent="0">
              <a:buNone/>
            </a:pPr>
            <a:r>
              <a:rPr lang="fi-FI" sz="1050" dirty="0"/>
              <a:t>    &lt;</a:t>
            </a:r>
            <a:r>
              <a:rPr lang="fi-FI" sz="1050" dirty="0" err="1"/>
              <a:t>message</a:t>
            </a:r>
            <a:r>
              <a:rPr lang="fi-FI" sz="1050" dirty="0"/>
              <a:t>&gt;</a:t>
            </a:r>
          </a:p>
          <a:p>
            <a:pPr marL="0" indent="0">
              <a:buNone/>
            </a:pPr>
            <a:r>
              <a:rPr lang="fi-FI" sz="1050" dirty="0"/>
              <a:t>        &lt;</a:t>
            </a:r>
            <a:r>
              <a:rPr lang="fi-FI" sz="1050" dirty="0" err="1"/>
              <a:t>name</a:t>
            </a:r>
            <a:r>
              <a:rPr lang="fi-FI" sz="1050" dirty="0"/>
              <a:t>&gt;</a:t>
            </a:r>
            <a:r>
              <a:rPr lang="fi-FI" sz="1050" dirty="0" err="1"/>
              <a:t>location</a:t>
            </a:r>
            <a:r>
              <a:rPr lang="fi-FI" sz="1050" dirty="0"/>
              <a:t>&lt;/</a:t>
            </a:r>
            <a:r>
              <a:rPr lang="fi-FI" sz="1050" dirty="0" err="1"/>
              <a:t>name</a:t>
            </a:r>
            <a:r>
              <a:rPr lang="fi-FI" sz="1050" dirty="0"/>
              <a:t>&gt;</a:t>
            </a:r>
          </a:p>
          <a:p>
            <a:pPr marL="0" indent="0">
              <a:buNone/>
            </a:pPr>
            <a:r>
              <a:rPr lang="fi-FI" sz="1050" dirty="0"/>
              <a:t>        &lt;</a:t>
            </a:r>
            <a:r>
              <a:rPr lang="fi-FI" sz="1050" dirty="0" err="1"/>
              <a:t>description</a:t>
            </a:r>
            <a:r>
              <a:rPr lang="fi-FI" sz="1050" dirty="0"/>
              <a:t>&gt;&lt;/</a:t>
            </a:r>
            <a:r>
              <a:rPr lang="fi-FI" sz="1050" dirty="0" err="1"/>
              <a:t>description</a:t>
            </a:r>
            <a:r>
              <a:rPr lang="fi-FI" sz="1050" dirty="0"/>
              <a:t>&gt;</a:t>
            </a:r>
          </a:p>
          <a:p>
            <a:pPr marL="0" indent="0">
              <a:buNone/>
            </a:pPr>
            <a:r>
              <a:rPr lang="fr-FR" sz="1050" dirty="0"/>
              <a:t>        &lt;variables&gt;</a:t>
            </a:r>
          </a:p>
          <a:p>
            <a:pPr marL="0" indent="0">
              <a:buNone/>
            </a:pPr>
            <a:r>
              <a:rPr lang="fr-FR" sz="1050" dirty="0"/>
              <a:t>            &lt;variable&gt;&lt;type&gt;</a:t>
            </a:r>
            <a:r>
              <a:rPr lang="fr-FR" sz="1050" dirty="0" err="1"/>
              <a:t>int</a:t>
            </a:r>
            <a:r>
              <a:rPr lang="fr-FR" sz="1050" dirty="0"/>
              <a:t>&lt;/type&gt;&lt;</a:t>
            </a:r>
            <a:r>
              <a:rPr lang="fr-FR" sz="1050" dirty="0" err="1"/>
              <a:t>name</a:t>
            </a:r>
            <a:r>
              <a:rPr lang="fr-FR" sz="1050" dirty="0"/>
              <a:t>&gt;id&lt;/</a:t>
            </a:r>
            <a:r>
              <a:rPr lang="fr-FR" sz="1050" dirty="0" err="1"/>
              <a:t>name</a:t>
            </a:r>
            <a:r>
              <a:rPr lang="fr-FR" sz="1050" dirty="0"/>
              <a:t>&gt;&lt;description&gt;&lt;/description&gt;&lt;/variable&gt;</a:t>
            </a:r>
          </a:p>
          <a:p>
            <a:pPr marL="0" indent="0">
              <a:buNone/>
            </a:pPr>
            <a:r>
              <a:rPr lang="fr-FR" sz="1050" dirty="0"/>
              <a:t>            &lt;variable&gt;&lt;type&gt;double&lt;/type&gt;&lt;</a:t>
            </a:r>
            <a:r>
              <a:rPr lang="fr-FR" sz="1050" dirty="0" err="1"/>
              <a:t>name</a:t>
            </a:r>
            <a:r>
              <a:rPr lang="fr-FR" sz="1050" dirty="0"/>
              <a:t>&gt;x&lt;/</a:t>
            </a:r>
            <a:r>
              <a:rPr lang="fr-FR" sz="1050" dirty="0" err="1"/>
              <a:t>name</a:t>
            </a:r>
            <a:r>
              <a:rPr lang="fr-FR" sz="1050" dirty="0"/>
              <a:t>&gt;&lt;description&gt;&lt;/description&gt;&lt;/variable&gt;</a:t>
            </a:r>
          </a:p>
          <a:p>
            <a:pPr marL="0" indent="0">
              <a:buNone/>
            </a:pPr>
            <a:r>
              <a:rPr lang="fr-FR" sz="1050" dirty="0"/>
              <a:t>            &lt;variable&gt;&lt;type&gt;double&lt;/type&gt;&lt;</a:t>
            </a:r>
            <a:r>
              <a:rPr lang="fr-FR" sz="1050" dirty="0" err="1"/>
              <a:t>name</a:t>
            </a:r>
            <a:r>
              <a:rPr lang="fr-FR" sz="1050" dirty="0"/>
              <a:t>&gt;y&lt;/</a:t>
            </a:r>
            <a:r>
              <a:rPr lang="fr-FR" sz="1050" dirty="0" err="1"/>
              <a:t>name</a:t>
            </a:r>
            <a:r>
              <a:rPr lang="fr-FR" sz="1050" dirty="0"/>
              <a:t>&gt;&lt;description&gt;&lt;/description&gt;&lt;/variable&gt;</a:t>
            </a:r>
          </a:p>
          <a:p>
            <a:pPr marL="0" indent="0">
              <a:buNone/>
            </a:pPr>
            <a:r>
              <a:rPr lang="fr-FR" sz="1050" dirty="0"/>
              <a:t>        &lt;/variables&gt;</a:t>
            </a:r>
          </a:p>
          <a:p>
            <a:pPr marL="0" indent="0">
              <a:buNone/>
            </a:pPr>
            <a:r>
              <a:rPr lang="fi-FI" sz="1050" dirty="0"/>
              <a:t>    &lt;/</a:t>
            </a:r>
            <a:r>
              <a:rPr lang="fi-FI" sz="1050" dirty="0" err="1"/>
              <a:t>message</a:t>
            </a:r>
            <a:r>
              <a:rPr lang="fi-FI" sz="1050" dirty="0"/>
              <a:t>&gt;</a:t>
            </a:r>
          </a:p>
          <a:p>
            <a:pPr marL="0" indent="0">
              <a:buNone/>
            </a:pPr>
            <a:r>
              <a:rPr lang="fi-FI" sz="1050" dirty="0"/>
              <a:t>&lt;/</a:t>
            </a:r>
            <a:r>
              <a:rPr lang="fi-FI" sz="1050" dirty="0" err="1"/>
              <a:t>messages</a:t>
            </a:r>
            <a:r>
              <a:rPr lang="fi-FI" sz="1050" dirty="0"/>
              <a:t>&gt;</a:t>
            </a:r>
          </a:p>
          <a:p>
            <a:pPr marL="0" indent="0">
              <a:buNone/>
            </a:pPr>
            <a:endParaRPr lang="fi-FI" sz="1050" dirty="0"/>
          </a:p>
          <a:p>
            <a:pPr marL="0" indent="0">
              <a:buNone/>
            </a:pPr>
            <a:r>
              <a:rPr lang="fi-FI" sz="1050" dirty="0"/>
              <a:t>&lt;/</a:t>
            </a:r>
            <a:r>
              <a:rPr lang="fi-FI" sz="1050" dirty="0" err="1"/>
              <a:t>xmodel</a:t>
            </a:r>
            <a:r>
              <a:rPr lang="fi-FI" sz="1050" dirty="0"/>
              <a:t>&gt;</a:t>
            </a:r>
          </a:p>
          <a:p>
            <a:pPr marL="0" indent="0">
              <a:buNone/>
            </a:pPr>
            <a:endParaRPr lang="en-US" sz="1050" dirty="0"/>
          </a:p>
        </p:txBody>
      </p:sp>
      <p:sp>
        <p:nvSpPr>
          <p:cNvPr id="4" name="TextBox 3"/>
          <p:cNvSpPr txBox="1"/>
          <p:nvPr/>
        </p:nvSpPr>
        <p:spPr>
          <a:xfrm>
            <a:off x="5842000" y="304800"/>
            <a:ext cx="74115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 smtClean="0"/>
              <a:t>}</a:t>
            </a:r>
            <a:endParaRPr lang="en-US" sz="13800" dirty="0"/>
          </a:p>
        </p:txBody>
      </p:sp>
      <p:sp>
        <p:nvSpPr>
          <p:cNvPr id="5" name="TextBox 4"/>
          <p:cNvSpPr txBox="1"/>
          <p:nvPr/>
        </p:nvSpPr>
        <p:spPr>
          <a:xfrm>
            <a:off x="6819807" y="965200"/>
            <a:ext cx="18669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message: location</a:t>
            </a:r>
          </a:p>
          <a:p>
            <a:r>
              <a:rPr lang="en-US" dirty="0" smtClean="0"/>
              <a:t>variable: id</a:t>
            </a:r>
          </a:p>
          <a:p>
            <a:r>
              <a:rPr lang="en-US" dirty="0"/>
              <a:t>variable: x</a:t>
            </a:r>
            <a:endParaRPr lang="en-US" dirty="0" smtClean="0"/>
          </a:p>
          <a:p>
            <a:r>
              <a:rPr lang="en-US" dirty="0" smtClean="0"/>
              <a:t>variable</a:t>
            </a:r>
            <a:r>
              <a:rPr lang="en-US" dirty="0"/>
              <a:t>: y</a:t>
            </a:r>
          </a:p>
        </p:txBody>
      </p:sp>
    </p:spTree>
    <p:extLst>
      <p:ext uri="{BB962C8B-B14F-4D97-AF65-F5344CB8AC3E}">
        <p14:creationId xmlns:p14="http://schemas.microsoft.com/office/powerpoint/2010/main" val="3248693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FLAME example – </a:t>
            </a:r>
            <a:r>
              <a:rPr lang="en-US" dirty="0" err="1" smtClean="0"/>
              <a:t>functions.c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400" dirty="0" smtClean="0"/>
              <a:t>~</a:t>
            </a:r>
            <a:r>
              <a:rPr lang="en-US" sz="2400" dirty="0" err="1" smtClean="0"/>
              <a:t>mpage</a:t>
            </a:r>
            <a:r>
              <a:rPr lang="en-US" sz="2400" dirty="0" smtClean="0"/>
              <a:t>/</a:t>
            </a:r>
            <a:r>
              <a:rPr lang="en-US" sz="2400" dirty="0"/>
              <a:t>FLAME</a:t>
            </a:r>
            <a:r>
              <a:rPr lang="en-US" sz="2400" dirty="0" smtClean="0"/>
              <a:t>/circles </a:t>
            </a:r>
            <a:r>
              <a:rPr lang="en-US" sz="2400" dirty="0"/>
              <a:t>$ &gt; </a:t>
            </a:r>
            <a:r>
              <a:rPr lang="en-US" sz="2400" dirty="0" smtClean="0"/>
              <a:t>cat </a:t>
            </a:r>
            <a:r>
              <a:rPr lang="en-US" sz="2400" dirty="0" err="1" smtClean="0"/>
              <a:t>functions.c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#include "</a:t>
            </a:r>
            <a:r>
              <a:rPr lang="en-US" sz="2400" dirty="0" err="1"/>
              <a:t>header.h</a:t>
            </a:r>
            <a:r>
              <a:rPr lang="en-US" sz="2400" dirty="0"/>
              <a:t>"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#define </a:t>
            </a:r>
            <a:r>
              <a:rPr lang="en-US" sz="2400" dirty="0" err="1"/>
              <a:t>kr</a:t>
            </a:r>
            <a:r>
              <a:rPr lang="en-US" sz="2400" dirty="0"/>
              <a:t> 0.1 /* Stiffness variable for repulsion */</a:t>
            </a:r>
          </a:p>
          <a:p>
            <a:pPr marL="0" indent="0">
              <a:buNone/>
            </a:pPr>
            <a:r>
              <a:rPr lang="it-IT" sz="2400" dirty="0"/>
              <a:t>#</a:t>
            </a:r>
            <a:r>
              <a:rPr lang="it-IT" sz="2400" dirty="0" err="1"/>
              <a:t>define</a:t>
            </a:r>
            <a:r>
              <a:rPr lang="it-IT" sz="2400" dirty="0"/>
              <a:t> </a:t>
            </a:r>
            <a:r>
              <a:rPr lang="it-IT" sz="2400" dirty="0" err="1"/>
              <a:t>distance</a:t>
            </a:r>
            <a:r>
              <a:rPr lang="it-IT" sz="2400" dirty="0"/>
              <a:t>(x1,y1,x2,y2) (</a:t>
            </a:r>
            <a:r>
              <a:rPr lang="it-IT" sz="2400" dirty="0" err="1"/>
              <a:t>sqrt</a:t>
            </a:r>
            <a:r>
              <a:rPr lang="it-IT" sz="2400" dirty="0"/>
              <a:t>((x1-x2)*(x1-x2)+(y1-y2)*(y1-y2)))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it-IT" sz="2400" dirty="0" err="1"/>
              <a:t>int</a:t>
            </a:r>
            <a:r>
              <a:rPr lang="it-IT" sz="2400" dirty="0"/>
              <a:t> </a:t>
            </a:r>
            <a:r>
              <a:rPr lang="it-IT" sz="2400" dirty="0" err="1"/>
              <a:t>outputdata</a:t>
            </a:r>
            <a:r>
              <a:rPr lang="it-IT" sz="2400" dirty="0"/>
              <a:t>()</a:t>
            </a:r>
          </a:p>
          <a:p>
            <a:pPr marL="0" indent="0">
              <a:buNone/>
            </a:pPr>
            <a:r>
              <a:rPr lang="it-IT" sz="2400" dirty="0"/>
              <a:t>{</a:t>
            </a:r>
          </a:p>
          <a:p>
            <a:pPr marL="0" indent="0">
              <a:buNone/>
            </a:pPr>
            <a:r>
              <a:rPr lang="it-IT" sz="2400" dirty="0"/>
              <a:t>    /* </a:t>
            </a:r>
            <a:r>
              <a:rPr lang="it-IT" sz="2400" dirty="0" err="1"/>
              <a:t>read</a:t>
            </a:r>
            <a:r>
              <a:rPr lang="it-IT" sz="2400" dirty="0"/>
              <a:t> agent </a:t>
            </a:r>
            <a:r>
              <a:rPr lang="it-IT" sz="2400" dirty="0" err="1"/>
              <a:t>memory</a:t>
            </a:r>
            <a:r>
              <a:rPr lang="it-IT" sz="2400" dirty="0"/>
              <a:t> */</a:t>
            </a:r>
          </a:p>
          <a:p>
            <a:pPr marL="0" indent="0">
              <a:buNone/>
            </a:pPr>
            <a:r>
              <a:rPr lang="en-US" sz="2400" dirty="0"/>
              <a:t>    </a:t>
            </a:r>
            <a:r>
              <a:rPr lang="en-US" sz="2400" dirty="0" err="1"/>
              <a:t>int</a:t>
            </a:r>
            <a:r>
              <a:rPr lang="en-US" sz="2400" dirty="0"/>
              <a:t> id = </a:t>
            </a:r>
            <a:r>
              <a:rPr lang="en-US" sz="2400" dirty="0" err="1"/>
              <a:t>get_id</a:t>
            </a:r>
            <a:r>
              <a:rPr lang="en-US" sz="2400" dirty="0"/>
              <a:t>();</a:t>
            </a:r>
          </a:p>
          <a:p>
            <a:pPr marL="0" indent="0">
              <a:buNone/>
            </a:pPr>
            <a:r>
              <a:rPr lang="es-ES_tradnl" sz="2400" dirty="0"/>
              <a:t>    </a:t>
            </a:r>
            <a:r>
              <a:rPr lang="es-ES_tradnl" sz="2400" dirty="0" err="1"/>
              <a:t>double</a:t>
            </a:r>
            <a:r>
              <a:rPr lang="es-ES_tradnl" sz="2400" dirty="0"/>
              <a:t> x = </a:t>
            </a:r>
            <a:r>
              <a:rPr lang="es-ES_tradnl" sz="2400" dirty="0" err="1"/>
              <a:t>get_x</a:t>
            </a:r>
            <a:r>
              <a:rPr lang="es-ES_tradnl" sz="2400" dirty="0"/>
              <a:t>(), y = </a:t>
            </a:r>
            <a:r>
              <a:rPr lang="es-ES_tradnl" sz="2400" dirty="0" err="1"/>
              <a:t>get_y</a:t>
            </a:r>
            <a:r>
              <a:rPr lang="es-ES_tradnl" sz="2400" dirty="0"/>
              <a:t>();</a:t>
            </a:r>
          </a:p>
          <a:p>
            <a:pPr marL="0" indent="0">
              <a:buNone/>
            </a:pPr>
            <a:endParaRPr lang="es-ES_tradnl" sz="2400" dirty="0"/>
          </a:p>
          <a:p>
            <a:pPr marL="0" indent="0">
              <a:buNone/>
            </a:pPr>
            <a:r>
              <a:rPr lang="es-ES_tradnl" sz="2400" dirty="0"/>
              <a:t>    /* </a:t>
            </a:r>
            <a:r>
              <a:rPr lang="es-ES_tradnl" sz="2400" dirty="0" err="1"/>
              <a:t>add</a:t>
            </a:r>
            <a:r>
              <a:rPr lang="es-ES_tradnl" sz="2400" dirty="0"/>
              <a:t> </a:t>
            </a:r>
            <a:r>
              <a:rPr lang="es-ES_tradnl" sz="2400" dirty="0" err="1"/>
              <a:t>message</a:t>
            </a:r>
            <a:r>
              <a:rPr lang="es-ES_tradnl" sz="2400" dirty="0"/>
              <a:t> </a:t>
            </a:r>
            <a:r>
              <a:rPr lang="es-ES_tradnl" sz="2400" dirty="0" err="1"/>
              <a:t>to</a:t>
            </a:r>
            <a:r>
              <a:rPr lang="es-ES_tradnl" sz="2400" dirty="0"/>
              <a:t> "</a:t>
            </a:r>
            <a:r>
              <a:rPr lang="es-ES_tradnl" sz="2400" dirty="0" err="1"/>
              <a:t>location</a:t>
            </a:r>
            <a:r>
              <a:rPr lang="es-ES_tradnl" sz="2400" dirty="0"/>
              <a:t>" </a:t>
            </a:r>
            <a:r>
              <a:rPr lang="es-ES_tradnl" sz="2400" dirty="0" err="1"/>
              <a:t>board</a:t>
            </a:r>
            <a:r>
              <a:rPr lang="es-ES_tradnl" sz="2400" dirty="0"/>
              <a:t>  (id</a:t>
            </a:r>
            <a:r>
              <a:rPr lang="es-ES_tradnl" sz="2400" dirty="0" smtClean="0"/>
              <a:t>, </a:t>
            </a:r>
            <a:r>
              <a:rPr lang="es-ES_tradnl" sz="2400" dirty="0"/>
              <a:t>x, </a:t>
            </a:r>
            <a:r>
              <a:rPr lang="es-ES_tradnl" sz="2400" dirty="0" smtClean="0"/>
              <a:t>y) </a:t>
            </a:r>
            <a:r>
              <a:rPr lang="es-ES_tradnl" sz="2400" dirty="0"/>
              <a:t>*/</a:t>
            </a:r>
          </a:p>
          <a:p>
            <a:pPr marL="0" indent="0">
              <a:buNone/>
            </a:pPr>
            <a:r>
              <a:rPr lang="es-ES_tradnl" sz="2400" dirty="0"/>
              <a:t>    </a:t>
            </a:r>
            <a:r>
              <a:rPr lang="es-ES_tradnl" sz="2400" dirty="0" err="1"/>
              <a:t>add_location_message</a:t>
            </a:r>
            <a:r>
              <a:rPr lang="es-ES_tradnl" sz="2400" dirty="0"/>
              <a:t>(id, x, y);</a:t>
            </a:r>
          </a:p>
          <a:p>
            <a:pPr marL="0" indent="0">
              <a:buNone/>
            </a:pPr>
            <a:endParaRPr lang="es-ES_tradnl" sz="2400" dirty="0"/>
          </a:p>
          <a:p>
            <a:pPr marL="0" indent="0">
              <a:buNone/>
            </a:pPr>
            <a:r>
              <a:rPr lang="en-US" sz="2400" dirty="0"/>
              <a:t>    return 0;  /* remain alive. 1 = death */</a:t>
            </a:r>
          </a:p>
          <a:p>
            <a:pPr marL="0" indent="0">
              <a:buNone/>
            </a:pPr>
            <a:r>
              <a:rPr lang="en-US" sz="2400" dirty="0"/>
              <a:t>}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4267200" y="3444240"/>
            <a:ext cx="74115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 smtClean="0"/>
              <a:t>}</a:t>
            </a:r>
            <a:endParaRPr lang="en-US" sz="13800" dirty="0"/>
          </a:p>
        </p:txBody>
      </p:sp>
      <p:sp>
        <p:nvSpPr>
          <p:cNvPr id="5" name="TextBox 4"/>
          <p:cNvSpPr txBox="1"/>
          <p:nvPr/>
        </p:nvSpPr>
        <p:spPr>
          <a:xfrm>
            <a:off x="4876278" y="3982720"/>
            <a:ext cx="431169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 </a:t>
            </a:r>
            <a:r>
              <a:rPr lang="en-US" sz="2400" dirty="0" smtClean="0"/>
              <a:t>code for function “</a:t>
            </a:r>
            <a:r>
              <a:rPr lang="en-US" sz="2400" dirty="0" err="1" smtClean="0"/>
              <a:t>outputdata</a:t>
            </a:r>
            <a:r>
              <a:rPr lang="en-US" sz="2400" dirty="0" smtClean="0"/>
              <a:t>”</a:t>
            </a:r>
          </a:p>
          <a:p>
            <a:r>
              <a:rPr lang="en-US" sz="2400" dirty="0" smtClean="0"/>
              <a:t>x = </a:t>
            </a:r>
            <a:r>
              <a:rPr lang="en-US" sz="2400" dirty="0" err="1" smtClean="0"/>
              <a:t>get_x</a:t>
            </a:r>
            <a:endParaRPr lang="en-US" sz="2400" dirty="0" smtClean="0"/>
          </a:p>
          <a:p>
            <a:r>
              <a:rPr lang="en-US" sz="2400" dirty="0" smtClean="0"/>
              <a:t>y = </a:t>
            </a:r>
            <a:r>
              <a:rPr lang="en-US" sz="2400" dirty="0" err="1" smtClean="0"/>
              <a:t>get_y</a:t>
            </a:r>
            <a:endParaRPr lang="en-US" sz="2400" dirty="0" smtClean="0"/>
          </a:p>
          <a:p>
            <a:r>
              <a:rPr lang="en-US" sz="2400" dirty="0" err="1" smtClean="0"/>
              <a:t>add_location_message</a:t>
            </a:r>
            <a:r>
              <a:rPr lang="en-US" sz="2400" dirty="0" smtClean="0"/>
              <a:t>(id, x, y)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2711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62687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050" dirty="0" err="1"/>
              <a:t>int</a:t>
            </a:r>
            <a:r>
              <a:rPr lang="en-US" sz="1050" dirty="0"/>
              <a:t> </a:t>
            </a:r>
            <a:r>
              <a:rPr lang="en-US" sz="1050" dirty="0" err="1"/>
              <a:t>inputdata</a:t>
            </a:r>
            <a:r>
              <a:rPr lang="en-US" sz="1050" dirty="0"/>
              <a:t>()</a:t>
            </a:r>
          </a:p>
          <a:p>
            <a:pPr marL="0" indent="0">
              <a:buNone/>
            </a:pPr>
            <a:r>
              <a:rPr lang="en-US" sz="1050" dirty="0"/>
              <a:t>{</a:t>
            </a:r>
          </a:p>
          <a:p>
            <a:pPr marL="0" indent="0">
              <a:buNone/>
            </a:pPr>
            <a:r>
              <a:rPr lang="en-US" sz="1050" dirty="0"/>
              <a:t>    /* read agent memory */</a:t>
            </a:r>
          </a:p>
          <a:p>
            <a:pPr marL="0" indent="0">
              <a:buNone/>
            </a:pPr>
            <a:r>
              <a:rPr lang="en-US" sz="1050" dirty="0"/>
              <a:t>    </a:t>
            </a:r>
            <a:r>
              <a:rPr lang="en-US" sz="1050" dirty="0" err="1"/>
              <a:t>int</a:t>
            </a:r>
            <a:r>
              <a:rPr lang="en-US" sz="1050" dirty="0"/>
              <a:t> id = </a:t>
            </a:r>
            <a:r>
              <a:rPr lang="en-US" sz="1050" dirty="0" err="1"/>
              <a:t>get_id</a:t>
            </a:r>
            <a:r>
              <a:rPr lang="en-US" sz="1050" dirty="0"/>
              <a:t>();</a:t>
            </a:r>
          </a:p>
          <a:p>
            <a:pPr marL="0" indent="0">
              <a:buNone/>
            </a:pPr>
            <a:r>
              <a:rPr lang="en-US" sz="1050" dirty="0"/>
              <a:t>    double x1 = </a:t>
            </a:r>
            <a:r>
              <a:rPr lang="en-US" sz="1050" dirty="0" err="1"/>
              <a:t>get_x</a:t>
            </a:r>
            <a:r>
              <a:rPr lang="en-US" sz="1050" dirty="0"/>
              <a:t>(), y1 = </a:t>
            </a:r>
            <a:r>
              <a:rPr lang="en-US" sz="1050" dirty="0" err="1"/>
              <a:t>get_y</a:t>
            </a:r>
            <a:r>
              <a:rPr lang="en-US" sz="1050" dirty="0"/>
              <a:t>();</a:t>
            </a:r>
          </a:p>
          <a:p>
            <a:pPr marL="0" indent="0">
              <a:buNone/>
            </a:pPr>
            <a:r>
              <a:rPr lang="sv-SE" sz="1050" dirty="0" smtClean="0"/>
              <a:t>/</a:t>
            </a:r>
            <a:r>
              <a:rPr lang="sv-SE" sz="1050" dirty="0"/>
              <a:t>* temp vars  */</a:t>
            </a:r>
          </a:p>
          <a:p>
            <a:pPr marL="0" indent="0">
              <a:buNone/>
            </a:pPr>
            <a:r>
              <a:rPr lang="fr-FR" sz="1050" dirty="0"/>
              <a:t>    double p, x2, y2;</a:t>
            </a:r>
          </a:p>
          <a:p>
            <a:pPr marL="0" indent="0">
              <a:buNone/>
            </a:pPr>
            <a:r>
              <a:rPr lang="fr-FR" sz="1050" dirty="0"/>
              <a:t>    double </a:t>
            </a:r>
            <a:r>
              <a:rPr lang="fr-FR" sz="1050" dirty="0" err="1"/>
              <a:t>core_distance</a:t>
            </a:r>
            <a:r>
              <a:rPr lang="fr-FR" sz="1050" dirty="0"/>
              <a:t>;</a:t>
            </a:r>
          </a:p>
          <a:p>
            <a:pPr marL="0" indent="0">
              <a:buNone/>
            </a:pPr>
            <a:r>
              <a:rPr lang="nb-NO" sz="1050" dirty="0"/>
              <a:t>    double </a:t>
            </a:r>
            <a:r>
              <a:rPr lang="nb-NO" sz="1050" dirty="0" err="1"/>
              <a:t>fx</a:t>
            </a:r>
            <a:r>
              <a:rPr lang="nb-NO" sz="1050" dirty="0"/>
              <a:t> = 0, fy = 0</a:t>
            </a:r>
            <a:r>
              <a:rPr lang="nb-NO" sz="1050" dirty="0" smtClean="0"/>
              <a:t>;</a:t>
            </a:r>
            <a:endParaRPr lang="nb-NO" sz="1050" dirty="0"/>
          </a:p>
          <a:p>
            <a:pPr marL="0" indent="0">
              <a:buNone/>
            </a:pPr>
            <a:r>
              <a:rPr lang="nb-NO" sz="1050" dirty="0"/>
              <a:t>    /* Loop </a:t>
            </a:r>
            <a:r>
              <a:rPr lang="nb-NO" sz="1050" dirty="0" err="1"/>
              <a:t>through</a:t>
            </a:r>
            <a:r>
              <a:rPr lang="nb-NO" sz="1050" dirty="0"/>
              <a:t> all </a:t>
            </a:r>
            <a:r>
              <a:rPr lang="nb-NO" sz="1050" dirty="0" err="1"/>
              <a:t>messages</a:t>
            </a:r>
            <a:r>
              <a:rPr lang="nb-NO" sz="1050" dirty="0"/>
              <a:t> */</a:t>
            </a:r>
          </a:p>
          <a:p>
            <a:pPr marL="0" indent="0">
              <a:buNone/>
            </a:pPr>
            <a:r>
              <a:rPr lang="nb-NO" sz="1050" dirty="0"/>
              <a:t>    START_LOCATION_MESSAGE_LOOP</a:t>
            </a:r>
          </a:p>
          <a:p>
            <a:pPr marL="0" indent="0">
              <a:buNone/>
            </a:pPr>
            <a:r>
              <a:rPr lang="en-US" sz="1050" dirty="0" smtClean="0"/>
              <a:t>            x2 </a:t>
            </a:r>
            <a:r>
              <a:rPr lang="en-US" sz="1050" dirty="0"/>
              <a:t>= </a:t>
            </a:r>
            <a:r>
              <a:rPr lang="en-US" sz="1050" dirty="0" err="1"/>
              <a:t>location_message</a:t>
            </a:r>
            <a:r>
              <a:rPr lang="en-US" sz="1050" dirty="0"/>
              <a:t>-&gt;x;</a:t>
            </a:r>
          </a:p>
          <a:p>
            <a:pPr marL="0" indent="0">
              <a:buNone/>
            </a:pPr>
            <a:r>
              <a:rPr lang="en-US" sz="1050" dirty="0"/>
              <a:t>            y2 = </a:t>
            </a:r>
            <a:r>
              <a:rPr lang="en-US" sz="1050" dirty="0" err="1"/>
              <a:t>location_message</a:t>
            </a:r>
            <a:r>
              <a:rPr lang="en-US" sz="1050" dirty="0"/>
              <a:t>-&gt;y</a:t>
            </a:r>
            <a:r>
              <a:rPr lang="en-US" sz="1050" dirty="0" smtClean="0"/>
              <a:t>;</a:t>
            </a:r>
            <a:endParaRPr lang="en-US" sz="1050" dirty="0"/>
          </a:p>
          <a:p>
            <a:pPr marL="0" indent="0">
              <a:buNone/>
            </a:pPr>
            <a:r>
              <a:rPr lang="fr-FR" sz="1050" dirty="0"/>
              <a:t>            </a:t>
            </a:r>
            <a:r>
              <a:rPr lang="fr-FR" sz="1050" dirty="0" err="1"/>
              <a:t>core_distance</a:t>
            </a:r>
            <a:r>
              <a:rPr lang="fr-FR" sz="1050" dirty="0"/>
              <a:t> = distance(x1,y1,x2,y2)</a:t>
            </a:r>
            <a:r>
              <a:rPr lang="fr-FR" sz="1050" dirty="0" smtClean="0"/>
              <a:t>;</a:t>
            </a:r>
            <a:endParaRPr lang="fr-FR" sz="1050" dirty="0"/>
          </a:p>
          <a:p>
            <a:pPr marL="0" indent="0">
              <a:buNone/>
            </a:pPr>
            <a:r>
              <a:rPr lang="fr-FR" sz="1050" dirty="0"/>
              <a:t>            if(</a:t>
            </a:r>
            <a:r>
              <a:rPr lang="fr-FR" sz="1050" dirty="0" err="1"/>
              <a:t>core_distance</a:t>
            </a:r>
            <a:r>
              <a:rPr lang="fr-FR" sz="1050" dirty="0"/>
              <a:t> &lt; </a:t>
            </a:r>
            <a:r>
              <a:rPr lang="fr-FR" sz="1050" dirty="0" err="1"/>
              <a:t>diameter</a:t>
            </a:r>
            <a:r>
              <a:rPr lang="fr-FR" sz="1050" dirty="0"/>
              <a:t>)</a:t>
            </a:r>
          </a:p>
          <a:p>
            <a:pPr marL="0" indent="0">
              <a:buNone/>
            </a:pPr>
            <a:r>
              <a:rPr lang="fr-FR" sz="1050" dirty="0"/>
              <a:t>            {</a:t>
            </a:r>
          </a:p>
          <a:p>
            <a:pPr marL="0" indent="0">
              <a:buNone/>
            </a:pPr>
            <a:r>
              <a:rPr lang="fr-FR" sz="1050" dirty="0"/>
              <a:t>                p = </a:t>
            </a:r>
            <a:r>
              <a:rPr lang="fr-FR" sz="1050" dirty="0" err="1"/>
              <a:t>kr</a:t>
            </a:r>
            <a:r>
              <a:rPr lang="fr-FR" sz="1050" dirty="0"/>
              <a:t> * </a:t>
            </a:r>
            <a:r>
              <a:rPr lang="fr-FR" sz="1050" dirty="0" err="1"/>
              <a:t>diameter</a:t>
            </a:r>
            <a:r>
              <a:rPr lang="fr-FR" sz="1050" dirty="0"/>
              <a:t> / </a:t>
            </a:r>
            <a:r>
              <a:rPr lang="fr-FR" sz="1050" dirty="0" err="1"/>
              <a:t>core_distance</a:t>
            </a:r>
            <a:r>
              <a:rPr lang="fr-FR" sz="1050" dirty="0" smtClean="0"/>
              <a:t>;</a:t>
            </a:r>
            <a:endParaRPr lang="fr-FR" sz="1050" dirty="0"/>
          </a:p>
          <a:p>
            <a:pPr marL="0" indent="0">
              <a:buNone/>
            </a:pPr>
            <a:r>
              <a:rPr lang="en-US" sz="1050" dirty="0"/>
              <a:t>                /* accumulate forces */</a:t>
            </a:r>
          </a:p>
          <a:p>
            <a:pPr marL="0" indent="0">
              <a:buNone/>
            </a:pPr>
            <a:r>
              <a:rPr lang="fr-FR" sz="1050" dirty="0"/>
              <a:t>                fx += (x1 - x2) * p;</a:t>
            </a:r>
          </a:p>
          <a:p>
            <a:pPr marL="0" indent="0">
              <a:buNone/>
            </a:pPr>
            <a:r>
              <a:rPr lang="is-IS" sz="1050" dirty="0"/>
              <a:t>                fy += (y1 - y2) * p;</a:t>
            </a:r>
          </a:p>
          <a:p>
            <a:pPr marL="0" indent="0">
              <a:buNone/>
            </a:pPr>
            <a:r>
              <a:rPr lang="is-IS" sz="1050" dirty="0"/>
              <a:t>            }</a:t>
            </a:r>
          </a:p>
          <a:p>
            <a:pPr marL="0" indent="0">
              <a:buNone/>
            </a:pPr>
            <a:r>
              <a:rPr lang="en-US" sz="1050" dirty="0" smtClean="0"/>
              <a:t>    FINISH_LOCATION_MESSAGE_LOOP</a:t>
            </a:r>
            <a:endParaRPr lang="en-US" sz="1050" dirty="0"/>
          </a:p>
          <a:p>
            <a:pPr marL="0" indent="0">
              <a:buNone/>
            </a:pPr>
            <a:r>
              <a:rPr lang="en-US" sz="1050" dirty="0"/>
              <a:t>    /* write forces to agent memory */</a:t>
            </a:r>
          </a:p>
          <a:p>
            <a:pPr marL="0" indent="0">
              <a:buNone/>
            </a:pPr>
            <a:r>
              <a:rPr lang="en-US" sz="1050" dirty="0"/>
              <a:t>    </a:t>
            </a:r>
            <a:r>
              <a:rPr lang="en-US" sz="1050" dirty="0" err="1"/>
              <a:t>set_fx</a:t>
            </a:r>
            <a:r>
              <a:rPr lang="en-US" sz="1050" dirty="0"/>
              <a:t>(</a:t>
            </a:r>
            <a:r>
              <a:rPr lang="en-US" sz="1050" dirty="0" err="1"/>
              <a:t>fx</a:t>
            </a:r>
            <a:r>
              <a:rPr lang="en-US" sz="1050" dirty="0"/>
              <a:t>);</a:t>
            </a:r>
          </a:p>
          <a:p>
            <a:pPr marL="0" indent="0">
              <a:buNone/>
            </a:pPr>
            <a:r>
              <a:rPr lang="is-IS" sz="1050" dirty="0"/>
              <a:t>    set_fy(fy)</a:t>
            </a:r>
            <a:r>
              <a:rPr lang="is-IS" sz="1050" dirty="0" smtClean="0"/>
              <a:t>;</a:t>
            </a:r>
            <a:endParaRPr lang="is-IS" sz="1050" dirty="0"/>
          </a:p>
          <a:p>
            <a:pPr marL="0" indent="0">
              <a:buNone/>
            </a:pPr>
            <a:r>
              <a:rPr lang="is-IS" sz="1050" dirty="0"/>
              <a:t>    return 0;</a:t>
            </a:r>
          </a:p>
          <a:p>
            <a:pPr marL="0" indent="0">
              <a:buNone/>
            </a:pPr>
            <a:r>
              <a:rPr lang="is-IS" sz="1050" dirty="0"/>
              <a:t>}</a:t>
            </a:r>
          </a:p>
          <a:p>
            <a:pPr marL="0" indent="0">
              <a:buNone/>
            </a:pPr>
            <a:endParaRPr lang="en-US" sz="1050" dirty="0"/>
          </a:p>
        </p:txBody>
      </p:sp>
      <p:sp>
        <p:nvSpPr>
          <p:cNvPr id="4" name="TextBox 3"/>
          <p:cNvSpPr txBox="1"/>
          <p:nvPr/>
        </p:nvSpPr>
        <p:spPr>
          <a:xfrm>
            <a:off x="2609710" y="1645914"/>
            <a:ext cx="987144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900" dirty="0" smtClean="0"/>
              <a:t>}</a:t>
            </a:r>
            <a:endParaRPr lang="en-US" sz="19900" dirty="0"/>
          </a:p>
        </p:txBody>
      </p:sp>
      <p:sp>
        <p:nvSpPr>
          <p:cNvPr id="5" name="TextBox 4"/>
          <p:cNvSpPr txBox="1"/>
          <p:nvPr/>
        </p:nvSpPr>
        <p:spPr>
          <a:xfrm>
            <a:off x="3677399" y="3148538"/>
            <a:ext cx="4267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 </a:t>
            </a:r>
            <a:r>
              <a:rPr lang="en-US" sz="2400" dirty="0" smtClean="0"/>
              <a:t>code for function “</a:t>
            </a:r>
            <a:r>
              <a:rPr lang="en-US" sz="2400" dirty="0" err="1" smtClean="0"/>
              <a:t>inputdata</a:t>
            </a:r>
            <a:r>
              <a:rPr lang="en-US" sz="2400" dirty="0" smtClean="0"/>
              <a:t>”</a:t>
            </a:r>
          </a:p>
          <a:p>
            <a:r>
              <a:rPr lang="en-US" sz="2400" dirty="0" smtClean="0"/>
              <a:t>Compute inter-agent forces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15822" y="4672118"/>
            <a:ext cx="45081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/>
              <a:t>}</a:t>
            </a:r>
            <a:endParaRPr lang="en-US" sz="6600" dirty="0"/>
          </a:p>
        </p:txBody>
      </p:sp>
      <p:sp>
        <p:nvSpPr>
          <p:cNvPr id="7" name="TextBox 6"/>
          <p:cNvSpPr txBox="1"/>
          <p:nvPr/>
        </p:nvSpPr>
        <p:spPr>
          <a:xfrm>
            <a:off x="3494463" y="4861712"/>
            <a:ext cx="42677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Write forces to agent memory:</a:t>
            </a:r>
          </a:p>
          <a:p>
            <a:r>
              <a:rPr lang="en-US" dirty="0" err="1" smtClean="0"/>
              <a:t>set_fx</a:t>
            </a:r>
            <a:endParaRPr lang="en-US" dirty="0" smtClean="0"/>
          </a:p>
          <a:p>
            <a:r>
              <a:rPr lang="en-US" dirty="0" err="1"/>
              <a:t>s</a:t>
            </a:r>
            <a:r>
              <a:rPr lang="en-US" dirty="0" err="1" smtClean="0"/>
              <a:t>et_fy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0489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626872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is-IS" sz="1050" dirty="0"/>
          </a:p>
          <a:p>
            <a:pPr marL="0" indent="0">
              <a:buNone/>
            </a:pPr>
            <a:r>
              <a:rPr lang="en-US" sz="1050" dirty="0" err="1"/>
              <a:t>int</a:t>
            </a:r>
            <a:r>
              <a:rPr lang="en-US" sz="1050" dirty="0"/>
              <a:t> move()</a:t>
            </a:r>
          </a:p>
          <a:p>
            <a:pPr marL="0" indent="0">
              <a:buNone/>
            </a:pPr>
            <a:r>
              <a:rPr lang="en-US" sz="1050" dirty="0"/>
              <a:t>{</a:t>
            </a:r>
          </a:p>
          <a:p>
            <a:pPr marL="0" indent="0">
              <a:buNone/>
            </a:pPr>
            <a:r>
              <a:rPr lang="en-US" sz="1050" dirty="0"/>
              <a:t>    /* update position based on accumulated forces */</a:t>
            </a:r>
          </a:p>
          <a:p>
            <a:pPr marL="0" indent="0">
              <a:buNone/>
            </a:pPr>
            <a:r>
              <a:rPr lang="is-IS" sz="1050" dirty="0"/>
              <a:t>    set_x( get_x() + get_fx() );</a:t>
            </a:r>
          </a:p>
          <a:p>
            <a:pPr marL="0" indent="0">
              <a:buNone/>
            </a:pPr>
            <a:r>
              <a:rPr lang="is-IS" sz="1050" dirty="0"/>
              <a:t>    set_y( get_y() + get_fy() );</a:t>
            </a:r>
          </a:p>
          <a:p>
            <a:pPr marL="0" indent="0">
              <a:buNone/>
            </a:pPr>
            <a:endParaRPr lang="is-IS" sz="1050" dirty="0"/>
          </a:p>
          <a:p>
            <a:pPr marL="0" indent="0">
              <a:buNone/>
            </a:pPr>
            <a:r>
              <a:rPr lang="is-IS" sz="1050" dirty="0"/>
              <a:t>    return 0;</a:t>
            </a:r>
          </a:p>
          <a:p>
            <a:pPr marL="0" indent="0">
              <a:buNone/>
            </a:pPr>
            <a:r>
              <a:rPr lang="is-IS" sz="1050" dirty="0"/>
              <a:t>}</a:t>
            </a:r>
          </a:p>
          <a:p>
            <a:pPr marL="0" indent="0">
              <a:buNone/>
            </a:pPr>
            <a:endParaRPr lang="en-US" sz="1050" dirty="0"/>
          </a:p>
        </p:txBody>
      </p:sp>
      <p:sp>
        <p:nvSpPr>
          <p:cNvPr id="4" name="TextBox 3"/>
          <p:cNvSpPr txBox="1"/>
          <p:nvPr/>
        </p:nvSpPr>
        <p:spPr>
          <a:xfrm>
            <a:off x="3496542" y="815949"/>
            <a:ext cx="4750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}</a:t>
            </a:r>
            <a:endParaRPr lang="en-US" sz="7200" dirty="0"/>
          </a:p>
        </p:txBody>
      </p:sp>
      <p:sp>
        <p:nvSpPr>
          <p:cNvPr id="5" name="TextBox 4"/>
          <p:cNvSpPr txBox="1"/>
          <p:nvPr/>
        </p:nvSpPr>
        <p:spPr>
          <a:xfrm>
            <a:off x="4175183" y="1031392"/>
            <a:ext cx="42677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Write new position to agent memory:</a:t>
            </a:r>
          </a:p>
          <a:p>
            <a:r>
              <a:rPr lang="en-US" dirty="0" err="1" smtClean="0"/>
              <a:t>set_x</a:t>
            </a:r>
            <a:r>
              <a:rPr lang="en-US" dirty="0" smtClean="0"/>
              <a:t>( </a:t>
            </a:r>
            <a:r>
              <a:rPr lang="en-US" dirty="0" err="1" smtClean="0"/>
              <a:t>get_x</a:t>
            </a:r>
            <a:r>
              <a:rPr lang="en-US" dirty="0" smtClean="0"/>
              <a:t>() + </a:t>
            </a:r>
            <a:r>
              <a:rPr lang="en-US" dirty="0" err="1" smtClean="0"/>
              <a:t>get_fx</a:t>
            </a:r>
            <a:r>
              <a:rPr lang="en-US" dirty="0" smtClean="0"/>
              <a:t>())</a:t>
            </a:r>
          </a:p>
          <a:p>
            <a:r>
              <a:rPr lang="en-US" dirty="0" err="1" smtClean="0"/>
              <a:t>set_y</a:t>
            </a:r>
            <a:r>
              <a:rPr lang="en-US" dirty="0" smtClean="0"/>
              <a:t>( </a:t>
            </a:r>
            <a:r>
              <a:rPr lang="en-US" dirty="0" err="1" smtClean="0"/>
              <a:t>get_y</a:t>
            </a:r>
            <a:r>
              <a:rPr lang="en-US" dirty="0" smtClean="0"/>
              <a:t>() + </a:t>
            </a:r>
            <a:r>
              <a:rPr lang="en-US" dirty="0" err="1" smtClean="0"/>
              <a:t>get_fy</a:t>
            </a:r>
            <a:r>
              <a:rPr lang="en-US" dirty="0" smtClean="0"/>
              <a:t>())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42622" y="138841"/>
            <a:ext cx="3642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}</a:t>
            </a:r>
            <a:endParaRPr lang="en-US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2021263" y="446617"/>
            <a:ext cx="4267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 code for function “move”</a:t>
            </a:r>
          </a:p>
        </p:txBody>
      </p:sp>
    </p:spTree>
    <p:extLst>
      <p:ext uri="{BB962C8B-B14F-4D97-AF65-F5344CB8AC3E}">
        <p14:creationId xmlns:p14="http://schemas.microsoft.com/office/powerpoint/2010/main" val="2370800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49300"/>
            <a:ext cx="7772400" cy="2851151"/>
          </a:xfrm>
        </p:spPr>
        <p:txBody>
          <a:bodyPr>
            <a:normAutofit fontScale="90000"/>
          </a:bodyPr>
          <a:lstStyle/>
          <a:p>
            <a:r>
              <a:rPr lang="en-US" sz="5300" dirty="0" smtClean="0"/>
              <a:t>An Overview of</a:t>
            </a:r>
            <a:br>
              <a:rPr lang="en-US" sz="5300" dirty="0" smtClean="0"/>
            </a:br>
            <a:r>
              <a:rPr lang="en-US" sz="5300" dirty="0" smtClean="0"/>
              <a:t>Agent-Based Modeling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NCAR SEA Conference, 2014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Mike Page</a:t>
            </a:r>
          </a:p>
          <a:p>
            <a:r>
              <a:rPr lang="en-US" dirty="0" smtClean="0"/>
              <a:t>Theory and Practice</a:t>
            </a:r>
          </a:p>
          <a:p>
            <a:r>
              <a:rPr lang="en-US" dirty="0" smtClean="0">
                <a:hlinkClick r:id="rId2"/>
              </a:rPr>
              <a:t>mike@mikepage.us</a:t>
            </a:r>
            <a:endParaRPr lang="en-US" dirty="0" smtClean="0"/>
          </a:p>
          <a:p>
            <a:r>
              <a:rPr lang="en-US" dirty="0" err="1" smtClean="0"/>
              <a:t>www.linkedin.com</a:t>
            </a:r>
            <a:r>
              <a:rPr lang="en-US" dirty="0"/>
              <a:t>/in/</a:t>
            </a:r>
            <a:r>
              <a:rPr lang="en-US" dirty="0" err="1"/>
              <a:t>MikePageHPC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08888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FLAME example – procedures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$XPARSER </a:t>
            </a:r>
            <a:r>
              <a:rPr lang="en-US" sz="2400" dirty="0"/>
              <a:t>-p </a:t>
            </a:r>
            <a:r>
              <a:rPr lang="en-US" sz="2400" dirty="0" err="1" smtClean="0"/>
              <a:t>circles.xml</a:t>
            </a:r>
            <a:r>
              <a:rPr lang="en-US" sz="2400" dirty="0" smtClean="0"/>
              <a:t>                    </a:t>
            </a:r>
            <a:r>
              <a:rPr lang="en-US" sz="2400" dirty="0" smtClean="0">
                <a:solidFill>
                  <a:srgbClr val="FF6600"/>
                </a:solidFill>
              </a:rPr>
              <a:t>&lt;invoke FLAME’s parser </a:t>
            </a:r>
            <a:r>
              <a:rPr lang="en-US" sz="2400" dirty="0" err="1" smtClean="0">
                <a:solidFill>
                  <a:srgbClr val="FF6600"/>
                </a:solidFill>
              </a:rPr>
              <a:t>util</a:t>
            </a:r>
            <a:endParaRPr lang="en-US" sz="2400" dirty="0">
              <a:solidFill>
                <a:srgbClr val="FF6600"/>
              </a:solidFill>
            </a:endParaRPr>
          </a:p>
          <a:p>
            <a:pPr marL="0" indent="0">
              <a:buNone/>
            </a:pPr>
            <a:r>
              <a:rPr lang="en-US" sz="2400" dirty="0" smtClean="0"/>
              <a:t>make  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cd its</a:t>
            </a:r>
          </a:p>
          <a:p>
            <a:pPr marL="0" indent="0">
              <a:buNone/>
            </a:pPr>
            <a:r>
              <a:rPr lang="en-US" sz="2400" dirty="0" smtClean="0"/>
              <a:t>./</a:t>
            </a:r>
            <a:r>
              <a:rPr lang="en-US" sz="2400" dirty="0" err="1"/>
              <a:t>init_start_state.py</a:t>
            </a:r>
            <a:r>
              <a:rPr lang="en-US" sz="2400" dirty="0" smtClean="0"/>
              <a:t> </a:t>
            </a:r>
            <a:r>
              <a:rPr lang="en-US" sz="2400" dirty="0"/>
              <a:t>5 5 </a:t>
            </a:r>
            <a:r>
              <a:rPr lang="en-US" sz="2400" dirty="0" smtClean="0"/>
              <a:t>50             </a:t>
            </a:r>
            <a:r>
              <a:rPr lang="en-US" sz="2400" dirty="0" smtClean="0">
                <a:solidFill>
                  <a:srgbClr val="FF6600"/>
                </a:solidFill>
              </a:rPr>
              <a:t>&lt;domain size and agent count</a:t>
            </a:r>
            <a:endParaRPr lang="en-US" sz="2400" dirty="0">
              <a:solidFill>
                <a:srgbClr val="FF6600"/>
              </a:solidFill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cd ..</a:t>
            </a:r>
          </a:p>
          <a:p>
            <a:pPr marL="0" indent="0">
              <a:buNone/>
            </a:pPr>
            <a:r>
              <a:rPr lang="en-US" sz="2400" dirty="0" err="1"/>
              <a:t>mpirun</a:t>
            </a:r>
            <a:r>
              <a:rPr lang="en-US" sz="2400" dirty="0"/>
              <a:t> -</a:t>
            </a:r>
            <a:r>
              <a:rPr lang="en-US" sz="2400" dirty="0" err="1"/>
              <a:t>np</a:t>
            </a:r>
            <a:r>
              <a:rPr lang="en-US" sz="2400" dirty="0"/>
              <a:t> 4 ./main </a:t>
            </a:r>
            <a:r>
              <a:rPr lang="en-US" sz="2400" dirty="0" smtClean="0"/>
              <a:t>50 </a:t>
            </a:r>
            <a:r>
              <a:rPr lang="en-US" sz="2400" dirty="0"/>
              <a:t>its/0.</a:t>
            </a:r>
            <a:r>
              <a:rPr lang="en-US" sz="2400" dirty="0" smtClean="0"/>
              <a:t>xml   </a:t>
            </a:r>
            <a:r>
              <a:rPr lang="en-US" sz="2400" dirty="0" smtClean="0">
                <a:solidFill>
                  <a:srgbClr val="FF6600"/>
                </a:solidFill>
              </a:rPr>
              <a:t>&lt;</a:t>
            </a:r>
            <a:r>
              <a:rPr lang="en-US" sz="2400" dirty="0" err="1" smtClean="0">
                <a:solidFill>
                  <a:srgbClr val="FF6600"/>
                </a:solidFill>
              </a:rPr>
              <a:t>proc</a:t>
            </a:r>
            <a:r>
              <a:rPr lang="en-US" sz="2400" dirty="0" smtClean="0">
                <a:solidFill>
                  <a:srgbClr val="FF6600"/>
                </a:solidFill>
              </a:rPr>
              <a:t> count, iteration count</a:t>
            </a:r>
            <a:endParaRPr lang="en-US" sz="2400" dirty="0">
              <a:solidFill>
                <a:srgbClr val="FF6600"/>
              </a:solidFill>
            </a:endParaRPr>
          </a:p>
          <a:p>
            <a:pPr marL="0" indent="0">
              <a:buNone/>
            </a:pPr>
            <a:r>
              <a:rPr lang="en-US" sz="2400" dirty="0" smtClean="0"/>
              <a:t>./</a:t>
            </a:r>
            <a:r>
              <a:rPr lang="en-US" sz="2400" dirty="0" err="1"/>
              <a:t>merge_mpi_xml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23705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FLAME example – </a:t>
            </a:r>
            <a:r>
              <a:rPr lang="en-US" sz="4000" dirty="0"/>
              <a:t>procedures</a:t>
            </a:r>
            <a:br>
              <a:rPr lang="en-US" sz="4000" dirty="0"/>
            </a:br>
            <a:r>
              <a:rPr lang="en-US" sz="3200" dirty="0"/>
              <a:t>Files generated by </a:t>
            </a:r>
            <a:r>
              <a:rPr lang="en-US" sz="3200" dirty="0" err="1" smtClean="0"/>
              <a:t>xparser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 err="1"/>
              <a:t>stategraph.dot</a:t>
            </a:r>
            <a:r>
              <a:rPr lang="en-US" sz="2400" dirty="0"/>
              <a:t> - a directed acyclic graph of the states, functions and messages of agents in the model</a:t>
            </a:r>
          </a:p>
          <a:p>
            <a:r>
              <a:rPr lang="en-US" sz="2400" dirty="0" err="1"/>
              <a:t>stategraph_colour.dot</a:t>
            </a:r>
            <a:r>
              <a:rPr lang="en-US" sz="2400" dirty="0"/>
              <a:t> - as above but functions are </a:t>
            </a:r>
            <a:r>
              <a:rPr lang="en-US" sz="2400" dirty="0" err="1"/>
              <a:t>coloured</a:t>
            </a:r>
            <a:endParaRPr lang="en-US" sz="2400" dirty="0"/>
          </a:p>
          <a:p>
            <a:r>
              <a:rPr lang="en-US" sz="2400" dirty="0" err="1"/>
              <a:t>process_order_graph.dot</a:t>
            </a:r>
            <a:r>
              <a:rPr lang="en-US" sz="2400" dirty="0"/>
              <a:t> - as above but the message </a:t>
            </a:r>
            <a:r>
              <a:rPr lang="en-US" sz="2400" dirty="0" err="1"/>
              <a:t>syncronisation</a:t>
            </a:r>
            <a:r>
              <a:rPr lang="en-US" sz="2400" dirty="0"/>
              <a:t> is shown</a:t>
            </a:r>
          </a:p>
          <a:p>
            <a:r>
              <a:rPr lang="en-US" sz="2400" dirty="0" err="1"/>
              <a:t>latex.dot</a:t>
            </a:r>
            <a:r>
              <a:rPr lang="en-US" sz="2400" dirty="0"/>
              <a:t> - a latex document describing the </a:t>
            </a:r>
            <a:r>
              <a:rPr lang="en-US" sz="2400" dirty="0" smtClean="0"/>
              <a:t>model</a:t>
            </a:r>
          </a:p>
          <a:p>
            <a:r>
              <a:rPr lang="en-US" sz="2400" dirty="0" err="1"/>
              <a:t>Makefile</a:t>
            </a:r>
            <a:r>
              <a:rPr lang="en-US" sz="2400" dirty="0"/>
              <a:t> - the compilation script used by the program `make'</a:t>
            </a:r>
          </a:p>
          <a:p>
            <a:r>
              <a:rPr lang="en-US" sz="2400" dirty="0" err="1"/>
              <a:t>xml.c</a:t>
            </a:r>
            <a:r>
              <a:rPr lang="en-US" sz="2400" dirty="0"/>
              <a:t> - the source code file that handles inputs and outputs of the simulation</a:t>
            </a:r>
          </a:p>
          <a:p>
            <a:r>
              <a:rPr lang="en-US" sz="2400" dirty="0" err="1"/>
              <a:t>main.c</a:t>
            </a:r>
            <a:r>
              <a:rPr lang="en-US" sz="2400" dirty="0"/>
              <a:t> - the source code file containing the main program </a:t>
            </a:r>
            <a:r>
              <a:rPr lang="en-US" sz="2400" dirty="0" smtClean="0"/>
              <a:t>loop</a:t>
            </a: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 algn="ctr">
              <a:buNone/>
            </a:pPr>
            <a:r>
              <a:rPr lang="en-US" sz="2400" dirty="0" smtClean="0"/>
              <a:t>(more)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6461760" y="65532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74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FLAME example – </a:t>
            </a:r>
            <a:r>
              <a:rPr lang="en-US" sz="4000" dirty="0"/>
              <a:t>procedures</a:t>
            </a:r>
            <a:br>
              <a:rPr lang="en-US" sz="4000" dirty="0"/>
            </a:br>
            <a:r>
              <a:rPr lang="en-US" sz="3200" dirty="0"/>
              <a:t>Files generated by </a:t>
            </a:r>
            <a:r>
              <a:rPr lang="en-US" sz="3200" dirty="0" err="1" smtClean="0"/>
              <a:t>xparser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err="1" smtClean="0"/>
              <a:t>header.h</a:t>
            </a:r>
            <a:r>
              <a:rPr lang="en-US" sz="2000" dirty="0" smtClean="0"/>
              <a:t> </a:t>
            </a:r>
            <a:r>
              <a:rPr lang="en-US" sz="2000" dirty="0"/>
              <a:t>- </a:t>
            </a:r>
            <a:r>
              <a:rPr lang="en-US" sz="2000" dirty="0" smtClean="0"/>
              <a:t>global </a:t>
            </a:r>
            <a:r>
              <a:rPr lang="en-US" sz="2000" dirty="0"/>
              <a:t>variables and function declarations between source code files</a:t>
            </a:r>
          </a:p>
          <a:p>
            <a:r>
              <a:rPr lang="en-US" sz="2000" dirty="0" err="1"/>
              <a:t>memory.c</a:t>
            </a:r>
            <a:r>
              <a:rPr lang="en-US" sz="2000" dirty="0"/>
              <a:t> - </a:t>
            </a:r>
            <a:r>
              <a:rPr lang="en-US" sz="2000" dirty="0" smtClean="0"/>
              <a:t>memory </a:t>
            </a:r>
            <a:r>
              <a:rPr lang="en-US" sz="2000" dirty="0"/>
              <a:t>requirements of the simulation</a:t>
            </a:r>
          </a:p>
          <a:p>
            <a:r>
              <a:rPr lang="en-US" sz="2000" dirty="0" err="1"/>
              <a:t>low_primes.h</a:t>
            </a:r>
            <a:r>
              <a:rPr lang="en-US" sz="2000" dirty="0"/>
              <a:t> - holds data used for partitioning agents</a:t>
            </a:r>
          </a:p>
          <a:p>
            <a:r>
              <a:rPr lang="en-US" sz="2000" dirty="0" err="1"/>
              <a:t>messageboards.c</a:t>
            </a:r>
            <a:r>
              <a:rPr lang="en-US" sz="2000" dirty="0"/>
              <a:t> - the source code that handles message functionality</a:t>
            </a:r>
          </a:p>
          <a:p>
            <a:r>
              <a:rPr lang="en-US" sz="2000" dirty="0" err="1"/>
              <a:t>partitioning.c</a:t>
            </a:r>
            <a:r>
              <a:rPr lang="en-US" sz="2000" dirty="0"/>
              <a:t> - </a:t>
            </a:r>
            <a:r>
              <a:rPr lang="en-US" sz="2000" dirty="0" smtClean="0"/>
              <a:t>partitioning </a:t>
            </a:r>
            <a:r>
              <a:rPr lang="en-US" sz="2000" dirty="0"/>
              <a:t>of agents between nodes in parallel</a:t>
            </a:r>
          </a:p>
          <a:p>
            <a:r>
              <a:rPr lang="en-US" sz="2000" dirty="0" err="1"/>
              <a:t>timing.c</a:t>
            </a:r>
            <a:r>
              <a:rPr lang="en-US" sz="2000" dirty="0"/>
              <a:t> - the source code that provides timing routines</a:t>
            </a:r>
          </a:p>
          <a:p>
            <a:r>
              <a:rPr lang="en-US" sz="2000" dirty="0" err="1"/>
              <a:t>Doxyfile</a:t>
            </a:r>
            <a:r>
              <a:rPr lang="en-US" sz="2000" dirty="0"/>
              <a:t> - a configuration file for generating </a:t>
            </a:r>
            <a:r>
              <a:rPr lang="en-US" sz="2000" dirty="0" smtClean="0"/>
              <a:t>documentation</a:t>
            </a:r>
            <a:endParaRPr lang="en-US" sz="2000" dirty="0"/>
          </a:p>
          <a:p>
            <a:r>
              <a:rPr lang="en-US" sz="2000" dirty="0" err="1"/>
              <a:t>rules.c</a:t>
            </a:r>
            <a:r>
              <a:rPr lang="en-US" sz="2000" dirty="0"/>
              <a:t> - </a:t>
            </a:r>
            <a:r>
              <a:rPr lang="en-US" sz="2000" dirty="0" smtClean="0"/>
              <a:t>rules </a:t>
            </a:r>
            <a:r>
              <a:rPr lang="en-US" sz="2000" dirty="0"/>
              <a:t>for function conditions and message input </a:t>
            </a:r>
            <a:r>
              <a:rPr lang="en-US" sz="2000" dirty="0" smtClean="0"/>
              <a:t>filters</a:t>
            </a:r>
          </a:p>
          <a:p>
            <a:r>
              <a:rPr lang="en-US" sz="2000" dirty="0"/>
              <a:t>&lt;</a:t>
            </a:r>
            <a:r>
              <a:rPr lang="en-US" sz="2000" dirty="0" err="1"/>
              <a:t>agent_name</a:t>
            </a:r>
            <a:r>
              <a:rPr lang="en-US" sz="2000" dirty="0"/>
              <a:t>&gt;_</a:t>
            </a:r>
            <a:r>
              <a:rPr lang="en-US" sz="2000" dirty="0" err="1"/>
              <a:t>agent_header.h</a:t>
            </a:r>
            <a:r>
              <a:rPr lang="en-US" sz="2000" dirty="0"/>
              <a:t> - </a:t>
            </a:r>
            <a:r>
              <a:rPr lang="en-US" sz="2000" dirty="0" smtClean="0"/>
              <a:t>macros </a:t>
            </a:r>
            <a:r>
              <a:rPr lang="en-US" sz="2000" dirty="0"/>
              <a:t>for accessing agent memory </a:t>
            </a:r>
            <a:r>
              <a:rPr lang="en-US" sz="2000" dirty="0" smtClean="0"/>
              <a:t>variables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70397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811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FLAME example modified</a:t>
            </a:r>
            <a:br>
              <a:rPr lang="en-US" dirty="0" smtClean="0"/>
            </a:br>
            <a:r>
              <a:rPr lang="en-US" dirty="0" smtClean="0"/>
              <a:t>-charges-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100"/>
            <a:ext cx="8229600" cy="49450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 /* Loop through all messages */</a:t>
            </a:r>
          </a:p>
          <a:p>
            <a:pPr marL="0" indent="0">
              <a:buNone/>
            </a:pPr>
            <a:r>
              <a:rPr lang="en-US" sz="1200" dirty="0"/>
              <a:t>    START_LOCATION_MESSAGE_LOOP</a:t>
            </a:r>
          </a:p>
          <a:p>
            <a:pPr marL="0" indent="0">
              <a:buNone/>
            </a:pPr>
            <a:r>
              <a:rPr lang="en-US" sz="1200" dirty="0"/>
              <a:t>        /* NOTE: this IF condition is not really required due to filters */</a:t>
            </a:r>
          </a:p>
          <a:p>
            <a:pPr marL="0" indent="0">
              <a:buNone/>
            </a:pPr>
            <a:r>
              <a:rPr lang="en-US" sz="1200" dirty="0"/>
              <a:t>        if((</a:t>
            </a:r>
            <a:r>
              <a:rPr lang="en-US" sz="1200" dirty="0" err="1"/>
              <a:t>location_message</a:t>
            </a:r>
            <a:r>
              <a:rPr lang="en-US" sz="1200" dirty="0"/>
              <a:t>-&gt;id != id)) </a:t>
            </a:r>
          </a:p>
          <a:p>
            <a:pPr marL="0" indent="0">
              <a:buNone/>
            </a:pPr>
            <a:r>
              <a:rPr lang="en-US" sz="1200" dirty="0"/>
              <a:t>        {</a:t>
            </a:r>
          </a:p>
          <a:p>
            <a:pPr marL="0" indent="0">
              <a:buNone/>
            </a:pPr>
            <a:r>
              <a:rPr lang="en-US" sz="1200" dirty="0"/>
              <a:t>           double x2      = </a:t>
            </a:r>
            <a:r>
              <a:rPr lang="en-US" sz="1200" dirty="0" err="1"/>
              <a:t>location_message</a:t>
            </a:r>
            <a:r>
              <a:rPr lang="en-US" sz="1200" dirty="0"/>
              <a:t>-&gt;x;</a:t>
            </a:r>
          </a:p>
          <a:p>
            <a:pPr marL="0" indent="0">
              <a:buNone/>
            </a:pPr>
            <a:r>
              <a:rPr lang="fr-FR" sz="1200" dirty="0"/>
              <a:t>           double y2      = </a:t>
            </a:r>
            <a:r>
              <a:rPr lang="fr-FR" sz="1200" dirty="0" err="1"/>
              <a:t>location_message</a:t>
            </a:r>
            <a:r>
              <a:rPr lang="fr-FR" sz="1200" dirty="0"/>
              <a:t>-&gt;y;</a:t>
            </a:r>
          </a:p>
          <a:p>
            <a:pPr marL="0" indent="0">
              <a:buNone/>
            </a:pPr>
            <a:r>
              <a:rPr lang="fr-FR" sz="1200" dirty="0"/>
              <a:t>           </a:t>
            </a:r>
            <a:r>
              <a:rPr lang="fr-FR" sz="1200" dirty="0" err="1"/>
              <a:t>int</a:t>
            </a:r>
            <a:r>
              <a:rPr lang="fr-FR" sz="1200" dirty="0"/>
              <a:t>    charge2 = </a:t>
            </a:r>
            <a:r>
              <a:rPr lang="fr-FR" sz="1200" dirty="0" err="1"/>
              <a:t>location_message</a:t>
            </a:r>
            <a:r>
              <a:rPr lang="fr-FR" sz="1200" dirty="0"/>
              <a:t>-&gt;charge;</a:t>
            </a:r>
          </a:p>
          <a:p>
            <a:pPr marL="0" indent="0">
              <a:buNone/>
            </a:pPr>
            <a:r>
              <a:rPr lang="fr-FR" sz="1200" dirty="0"/>
              <a:t> </a:t>
            </a:r>
          </a:p>
          <a:p>
            <a:pPr marL="0" indent="0">
              <a:buNone/>
            </a:pPr>
            <a:r>
              <a:rPr lang="fr-FR" sz="1200" dirty="0"/>
              <a:t>           double sep    </a:t>
            </a:r>
            <a:r>
              <a:rPr lang="fr-FR" sz="1200" dirty="0" smtClean="0"/>
              <a:t>      </a:t>
            </a:r>
            <a:r>
              <a:rPr lang="fr-FR" sz="1200" dirty="0"/>
              <a:t>= distance(</a:t>
            </a:r>
            <a:r>
              <a:rPr lang="fr-FR" sz="1200" dirty="0" err="1"/>
              <a:t>get_x</a:t>
            </a:r>
            <a:r>
              <a:rPr lang="fr-FR" sz="1200" dirty="0"/>
              <a:t>(),</a:t>
            </a:r>
            <a:r>
              <a:rPr lang="fr-FR" sz="1200" dirty="0" err="1"/>
              <a:t>get_y</a:t>
            </a:r>
            <a:r>
              <a:rPr lang="fr-FR" sz="1200" dirty="0"/>
              <a:t>(),x2,y2);</a:t>
            </a:r>
          </a:p>
          <a:p>
            <a:pPr marL="0" indent="0">
              <a:buNone/>
            </a:pPr>
            <a:r>
              <a:rPr lang="fr-FR" sz="1200" dirty="0"/>
              <a:t>           double </a:t>
            </a:r>
            <a:r>
              <a:rPr lang="fr-FR" sz="1200" dirty="0" err="1"/>
              <a:t>sep_sqd</a:t>
            </a:r>
            <a:r>
              <a:rPr lang="fr-FR" sz="1200" dirty="0"/>
              <a:t> = </a:t>
            </a:r>
            <a:r>
              <a:rPr lang="fr-FR" sz="1200" dirty="0" err="1"/>
              <a:t>distance_sqd</a:t>
            </a:r>
            <a:r>
              <a:rPr lang="fr-FR" sz="1200" dirty="0"/>
              <a:t>(</a:t>
            </a:r>
            <a:r>
              <a:rPr lang="fr-FR" sz="1200" dirty="0" err="1"/>
              <a:t>get_x</a:t>
            </a:r>
            <a:r>
              <a:rPr lang="fr-FR" sz="1200" dirty="0"/>
              <a:t>(),</a:t>
            </a:r>
            <a:r>
              <a:rPr lang="fr-FR" sz="1200" dirty="0" err="1"/>
              <a:t>get_y</a:t>
            </a:r>
            <a:r>
              <a:rPr lang="fr-FR" sz="1200" dirty="0"/>
              <a:t>(),x2,y2);</a:t>
            </a:r>
          </a:p>
          <a:p>
            <a:pPr marL="0" indent="0">
              <a:buNone/>
            </a:pPr>
            <a:r>
              <a:rPr lang="en-US" sz="1200" dirty="0"/>
              <a:t>           if(</a:t>
            </a:r>
            <a:r>
              <a:rPr lang="en-US" sz="1200" dirty="0" err="1"/>
              <a:t>sep</a:t>
            </a:r>
            <a:r>
              <a:rPr lang="en-US" sz="1200" dirty="0"/>
              <a:t> != 0.0)</a:t>
            </a:r>
          </a:p>
          <a:p>
            <a:pPr marL="0" indent="0">
              <a:buNone/>
            </a:pPr>
            <a:r>
              <a:rPr lang="en-US" sz="1200" dirty="0"/>
              <a:t>           {</a:t>
            </a:r>
          </a:p>
          <a:p>
            <a:pPr marL="0" indent="0">
              <a:buNone/>
            </a:pPr>
            <a:r>
              <a:rPr lang="en-US" sz="1200" dirty="0"/>
              <a:t>                /* accumulate forces */</a:t>
            </a:r>
          </a:p>
          <a:p>
            <a:pPr marL="0" indent="0">
              <a:buNone/>
            </a:pPr>
            <a:r>
              <a:rPr lang="en-US" sz="1200" dirty="0" smtClean="0"/>
              <a:t>                </a:t>
            </a:r>
            <a:r>
              <a:rPr lang="en-US" sz="1200" dirty="0" err="1" smtClean="0"/>
              <a:t>fx</a:t>
            </a:r>
            <a:r>
              <a:rPr lang="en-US" sz="1200" dirty="0" smtClean="0"/>
              <a:t> </a:t>
            </a:r>
            <a:r>
              <a:rPr lang="en-US" sz="1200" dirty="0"/>
              <a:t>+= </a:t>
            </a:r>
            <a:r>
              <a:rPr lang="en-US" sz="1200" dirty="0" err="1"/>
              <a:t>electro_static_const</a:t>
            </a:r>
            <a:r>
              <a:rPr lang="en-US" sz="1200" dirty="0"/>
              <a:t> * ((</a:t>
            </a:r>
            <a:r>
              <a:rPr lang="en-US" sz="1200" dirty="0" err="1"/>
              <a:t>get_charge</a:t>
            </a:r>
            <a:r>
              <a:rPr lang="en-US" sz="1200" dirty="0"/>
              <a:t>() * charge2) / </a:t>
            </a:r>
            <a:r>
              <a:rPr lang="en-US" sz="1200" dirty="0" err="1"/>
              <a:t>sep_sqd</a:t>
            </a:r>
            <a:r>
              <a:rPr lang="en-US" sz="1200" dirty="0"/>
              <a:t>) * (</a:t>
            </a:r>
            <a:r>
              <a:rPr lang="en-US" sz="1200" dirty="0" err="1"/>
              <a:t>get_x</a:t>
            </a:r>
            <a:r>
              <a:rPr lang="en-US" sz="1200" dirty="0"/>
              <a:t>() - x2) / </a:t>
            </a:r>
            <a:r>
              <a:rPr lang="en-US" sz="1200" dirty="0" err="1"/>
              <a:t>sep</a:t>
            </a:r>
            <a:r>
              <a:rPr lang="en-US" sz="1200" dirty="0"/>
              <a:t>; </a:t>
            </a:r>
          </a:p>
          <a:p>
            <a:pPr marL="0" indent="0">
              <a:buNone/>
            </a:pPr>
            <a:r>
              <a:rPr lang="en-US" sz="1200" dirty="0"/>
              <a:t>                </a:t>
            </a:r>
            <a:r>
              <a:rPr lang="en-US" sz="1200" dirty="0" err="1"/>
              <a:t>fy</a:t>
            </a:r>
            <a:r>
              <a:rPr lang="en-US" sz="1200" dirty="0"/>
              <a:t> += </a:t>
            </a:r>
            <a:r>
              <a:rPr lang="en-US" sz="1200" dirty="0" err="1"/>
              <a:t>electro_static_const</a:t>
            </a:r>
            <a:r>
              <a:rPr lang="en-US" sz="1200" dirty="0"/>
              <a:t> * ((</a:t>
            </a:r>
            <a:r>
              <a:rPr lang="en-US" sz="1200" dirty="0" err="1"/>
              <a:t>get_charge</a:t>
            </a:r>
            <a:r>
              <a:rPr lang="en-US" sz="1200" dirty="0"/>
              <a:t>() * charge2) / </a:t>
            </a:r>
            <a:r>
              <a:rPr lang="en-US" sz="1200" dirty="0" err="1"/>
              <a:t>sep_sqd</a:t>
            </a:r>
            <a:r>
              <a:rPr lang="en-US" sz="1200" dirty="0"/>
              <a:t>) * (</a:t>
            </a:r>
            <a:r>
              <a:rPr lang="en-US" sz="1200" dirty="0" err="1"/>
              <a:t>get_y</a:t>
            </a:r>
            <a:r>
              <a:rPr lang="en-US" sz="1200" dirty="0"/>
              <a:t>() - y2) / </a:t>
            </a:r>
            <a:r>
              <a:rPr lang="en-US" sz="1200" dirty="0" err="1"/>
              <a:t>sep</a:t>
            </a:r>
            <a:r>
              <a:rPr lang="en-US" sz="1200" dirty="0"/>
              <a:t>; </a:t>
            </a:r>
          </a:p>
          <a:p>
            <a:pPr marL="0" indent="0">
              <a:buNone/>
            </a:pPr>
            <a:r>
              <a:rPr lang="en-US" sz="1200" dirty="0"/>
              <a:t>           }</a:t>
            </a:r>
          </a:p>
          <a:p>
            <a:pPr marL="0" indent="0">
              <a:buNone/>
            </a:pPr>
            <a:r>
              <a:rPr lang="en-US" sz="1200" dirty="0"/>
              <a:t>        }</a:t>
            </a:r>
          </a:p>
          <a:p>
            <a:pPr marL="0" indent="0">
              <a:buNone/>
            </a:pPr>
            <a:r>
              <a:rPr lang="en-US" sz="1200" dirty="0"/>
              <a:t>    FINISH_LOCATION_MESSAGE_LOOP</a:t>
            </a:r>
          </a:p>
          <a:p>
            <a:pPr marL="0" indent="0">
              <a:buNone/>
            </a:pPr>
            <a:r>
              <a:rPr lang="en-US" sz="1200" dirty="0"/>
              <a:t>    </a:t>
            </a:r>
          </a:p>
          <a:p>
            <a:pPr marL="0" indent="0">
              <a:buNone/>
            </a:pPr>
            <a:r>
              <a:rPr lang="en-US" sz="1200" dirty="0"/>
              <a:t>    /* write forces to agent memory */</a:t>
            </a:r>
          </a:p>
          <a:p>
            <a:pPr marL="0" indent="0">
              <a:buNone/>
            </a:pPr>
            <a:r>
              <a:rPr lang="en-US" sz="1200" dirty="0"/>
              <a:t>    </a:t>
            </a:r>
            <a:r>
              <a:rPr lang="en-US" sz="1200" dirty="0" err="1"/>
              <a:t>set_fx</a:t>
            </a:r>
            <a:r>
              <a:rPr lang="en-US" sz="1200" dirty="0"/>
              <a:t>(</a:t>
            </a:r>
            <a:r>
              <a:rPr lang="en-US" sz="1200" dirty="0" err="1"/>
              <a:t>fx</a:t>
            </a:r>
            <a:r>
              <a:rPr lang="en-US" sz="1200" dirty="0"/>
              <a:t>);</a:t>
            </a:r>
          </a:p>
          <a:p>
            <a:pPr marL="0" indent="0">
              <a:buNone/>
            </a:pPr>
            <a:r>
              <a:rPr lang="is-IS" sz="1200" dirty="0"/>
              <a:t>    set_fy(fy);</a:t>
            </a:r>
          </a:p>
          <a:p>
            <a:pPr marL="0" indent="0">
              <a:buNone/>
            </a:pPr>
            <a:r>
              <a:rPr lang="is-IS" sz="1200" dirty="0"/>
              <a:t>    </a:t>
            </a:r>
          </a:p>
          <a:p>
            <a:pPr marL="0" indent="0">
              <a:buNone/>
            </a:pPr>
            <a:r>
              <a:rPr lang="is-IS" sz="1200" dirty="0"/>
              <a:t>    return 0; 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TextBox 3"/>
          <p:cNvSpPr txBox="1"/>
          <p:nvPr/>
        </p:nvSpPr>
        <p:spPr>
          <a:xfrm>
            <a:off x="6513024" y="3980322"/>
            <a:ext cx="3642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}</a:t>
            </a:r>
            <a:endParaRPr lang="en-US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6916364" y="4215044"/>
            <a:ext cx="2032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Coulomb forces</a:t>
            </a:r>
          </a:p>
        </p:txBody>
      </p:sp>
    </p:spTree>
    <p:extLst>
      <p:ext uri="{BB962C8B-B14F-4D97-AF65-F5344CB8AC3E}">
        <p14:creationId xmlns:p14="http://schemas.microsoft.com/office/powerpoint/2010/main" val="260701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harges_50_agents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8320" y="939800"/>
            <a:ext cx="8006080" cy="55219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72160" y="325120"/>
            <a:ext cx="77622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FLAME Example results					</a:t>
            </a:r>
            <a:r>
              <a:rPr lang="en-US" dirty="0"/>
              <a:t>$XPARSER -p </a:t>
            </a:r>
            <a:r>
              <a:rPr lang="en-US" dirty="0" err="1"/>
              <a:t>circles.xml</a:t>
            </a:r>
            <a:r>
              <a:rPr lang="en-US" dirty="0"/>
              <a:t>          </a:t>
            </a:r>
            <a:endParaRPr lang="en-US" dirty="0">
              <a:solidFill>
                <a:srgbClr val="FF6600"/>
              </a:solidFill>
            </a:endParaRPr>
          </a:p>
          <a:p>
            <a:r>
              <a:rPr lang="en-US" dirty="0" smtClean="0"/>
              <a:t>                                                                               make  </a:t>
            </a:r>
            <a:endParaRPr lang="en-US" dirty="0"/>
          </a:p>
          <a:p>
            <a:r>
              <a:rPr lang="en-US" dirty="0" smtClean="0"/>
              <a:t>                                                                               its/</a:t>
            </a:r>
            <a:r>
              <a:rPr lang="en-US" dirty="0" err="1"/>
              <a:t>init_start_state.py</a:t>
            </a:r>
            <a:r>
              <a:rPr lang="en-US" dirty="0"/>
              <a:t> 5 5 </a:t>
            </a:r>
            <a:r>
              <a:rPr lang="en-US" dirty="0" smtClean="0"/>
              <a:t>50</a:t>
            </a:r>
          </a:p>
          <a:p>
            <a:r>
              <a:rPr lang="en-US" dirty="0" smtClean="0"/>
              <a:t>									</a:t>
            </a:r>
            <a:r>
              <a:rPr lang="en-US" dirty="0" err="1" smtClean="0"/>
              <a:t>mpirun</a:t>
            </a:r>
            <a:r>
              <a:rPr lang="en-US" dirty="0" smtClean="0"/>
              <a:t> </a:t>
            </a:r>
            <a:r>
              <a:rPr lang="en-US" dirty="0"/>
              <a:t>-</a:t>
            </a:r>
            <a:r>
              <a:rPr lang="en-US" dirty="0" err="1"/>
              <a:t>np</a:t>
            </a:r>
            <a:r>
              <a:rPr lang="en-US" dirty="0"/>
              <a:t> 4 ./main </a:t>
            </a:r>
            <a:r>
              <a:rPr lang="en-US" dirty="0" smtClean="0"/>
              <a:t>50 </a:t>
            </a:r>
            <a:r>
              <a:rPr lang="en-US" dirty="0"/>
              <a:t>its/0.</a:t>
            </a:r>
            <a:r>
              <a:rPr lang="en-US" dirty="0" smtClean="0"/>
              <a:t>xml</a:t>
            </a:r>
          </a:p>
          <a:p>
            <a:r>
              <a:rPr lang="en-US" dirty="0" smtClean="0"/>
              <a:t>									./merge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333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FLAME example</a:t>
            </a:r>
            <a:br>
              <a:rPr lang="en-US" dirty="0" smtClean="0"/>
            </a:br>
            <a:r>
              <a:rPr lang="en-US" dirty="0" smtClean="0"/>
              <a:t>Simple SIR Infection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2400" dirty="0" smtClean="0"/>
              <a:t>SIR – Simple, Infected and Removed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 </a:t>
            </a:r>
            <a:endParaRPr lang="en-US" sz="2400" dirty="0" smtClean="0"/>
          </a:p>
          <a:p>
            <a:pPr marL="0" indent="0" algn="ctr">
              <a:buNone/>
            </a:pPr>
            <a:r>
              <a:rPr lang="en-US" sz="2400" dirty="0" smtClean="0">
                <a:latin typeface="Symbol" charset="2"/>
                <a:cs typeface="Symbol" charset="2"/>
              </a:rPr>
              <a:t>β</a:t>
            </a:r>
            <a:r>
              <a:rPr lang="en-US" sz="2400" dirty="0" smtClean="0"/>
              <a:t> is </a:t>
            </a:r>
            <a:r>
              <a:rPr lang="en-US" sz="2400" dirty="0"/>
              <a:t>the rate of infection </a:t>
            </a:r>
          </a:p>
          <a:p>
            <a:pPr marL="0" indent="0" algn="ctr">
              <a:buNone/>
            </a:pPr>
            <a:r>
              <a:rPr lang="en-US" sz="2400" dirty="0" err="1" smtClean="0"/>
              <a:t>λ</a:t>
            </a:r>
            <a:r>
              <a:rPr lang="en-US" sz="2400" dirty="0" smtClean="0"/>
              <a:t> is </a:t>
            </a:r>
            <a:r>
              <a:rPr lang="en-US" sz="2400" dirty="0"/>
              <a:t>the rate of </a:t>
            </a:r>
            <a:r>
              <a:rPr lang="en-US" sz="2400" dirty="0" smtClean="0"/>
              <a:t>recovery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r>
              <a:rPr lang="en-US" sz="1200" dirty="0" err="1"/>
              <a:t>Kermack</a:t>
            </a:r>
            <a:r>
              <a:rPr lang="en-US" sz="1200" dirty="0"/>
              <a:t> and </a:t>
            </a:r>
            <a:r>
              <a:rPr lang="en-US" sz="1200" dirty="0" err="1" smtClean="0"/>
              <a:t>McKendrick</a:t>
            </a:r>
            <a:r>
              <a:rPr lang="en-US" sz="1200" dirty="0" smtClean="0"/>
              <a:t>: “A Contribution to the Mathematical Theory of Epidemics” (1927) </a:t>
            </a:r>
          </a:p>
          <a:p>
            <a:pPr marL="0" indent="0" algn="ctr">
              <a:buNone/>
            </a:pPr>
            <a:r>
              <a:rPr lang="en-US" sz="1200" dirty="0" smtClean="0"/>
              <a:t>http</a:t>
            </a:r>
            <a:r>
              <a:rPr lang="en-US" sz="1200" dirty="0"/>
              <a:t>://</a:t>
            </a:r>
            <a:r>
              <a:rPr lang="en-US" sz="1200" dirty="0" err="1"/>
              <a:t>www.softeng.rl.ac.uk</a:t>
            </a:r>
            <a:r>
              <a:rPr lang="en-US" sz="1200" dirty="0"/>
              <a:t>/media/uploads/publications/2012/12/RAL-TR-2012-017.pdf</a:t>
            </a:r>
            <a:endParaRPr lang="en-US" sz="1200" dirty="0" smtClean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520" y="2151380"/>
            <a:ext cx="2814320" cy="202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620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FLAME example</a:t>
            </a:r>
            <a:br>
              <a:rPr lang="en-US" dirty="0" smtClean="0"/>
            </a:br>
            <a:r>
              <a:rPr lang="en-US" dirty="0" smtClean="0"/>
              <a:t>Simple SIR Infection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520" y="1513840"/>
            <a:ext cx="4857750" cy="506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824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FLAME example</a:t>
            </a:r>
            <a:br>
              <a:rPr lang="en-US" dirty="0" smtClean="0"/>
            </a:br>
            <a:r>
              <a:rPr lang="en-US" dirty="0" smtClean="0"/>
              <a:t>Simple SIR Infection Model</a:t>
            </a: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1300" dirty="0" smtClean="0"/>
              <a:t>(250 of 450 frames)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</p:txBody>
      </p:sp>
      <p:pic>
        <p:nvPicPr>
          <p:cNvPr id="5" name="SIR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3360" y="1808480"/>
            <a:ext cx="6329680" cy="504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357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FLAME example</a:t>
            </a:r>
            <a:br>
              <a:rPr lang="en-US" dirty="0" smtClean="0"/>
            </a:br>
            <a:r>
              <a:rPr lang="en-US" dirty="0" smtClean="0"/>
              <a:t>Simple SIR Infection Model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960" y="3098801"/>
            <a:ext cx="6126480" cy="16560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2960" y="1433196"/>
            <a:ext cx="6126480" cy="17322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960" y="4683760"/>
            <a:ext cx="6126480" cy="206538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87680" y="2265680"/>
            <a:ext cx="16764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Healthy Agents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Sick Agents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Immune Agents</a:t>
            </a:r>
          </a:p>
        </p:txBody>
      </p:sp>
    </p:spTree>
    <p:extLst>
      <p:ext uri="{BB962C8B-B14F-4D97-AF65-F5344CB8AC3E}">
        <p14:creationId xmlns:p14="http://schemas.microsoft.com/office/powerpoint/2010/main" val="2458257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ABM </a:t>
            </a:r>
            <a:r>
              <a:rPr lang="en-US" dirty="0" smtClean="0"/>
              <a:t>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There is a future for ABM in HPC</a:t>
            </a:r>
          </a:p>
          <a:p>
            <a:pPr lvl="1"/>
            <a:r>
              <a:rPr lang="en-US" dirty="0" smtClean="0"/>
              <a:t>Larger, more robust, more accurate (?) models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 algn="ctr">
              <a:buNone/>
            </a:pPr>
            <a:r>
              <a:rPr lang="en-US" sz="4800" dirty="0" smtClean="0"/>
              <a:t>- Thank You -</a:t>
            </a:r>
          </a:p>
          <a:p>
            <a:pPr marL="457200" lvl="1" indent="0" algn="ctr">
              <a:buNone/>
            </a:pPr>
            <a:r>
              <a:rPr lang="en-US" sz="4800" dirty="0" smtClean="0"/>
              <a:t>Questions?</a:t>
            </a:r>
            <a:endParaRPr lang="en-US" sz="4800" dirty="0"/>
          </a:p>
          <a:p>
            <a:pPr marL="457200" lvl="1" indent="0" algn="ctr">
              <a:buNone/>
            </a:pPr>
            <a:r>
              <a:rPr lang="en-US" sz="1800" dirty="0" smtClean="0"/>
              <a:t>Mike Page</a:t>
            </a:r>
          </a:p>
          <a:p>
            <a:pPr marL="457200" lvl="1" indent="0" algn="ctr">
              <a:buNone/>
            </a:pPr>
            <a:r>
              <a:rPr lang="en-US" sz="1800" dirty="0" smtClean="0"/>
              <a:t>Theory and Practice</a:t>
            </a:r>
          </a:p>
          <a:p>
            <a:pPr marL="457200" lvl="1" indent="0" algn="ctr">
              <a:buNone/>
            </a:pPr>
            <a:r>
              <a:rPr lang="en-US" sz="1800" dirty="0" smtClean="0">
                <a:hlinkClick r:id="rId2"/>
              </a:rPr>
              <a:t>mike@mikepage.us</a:t>
            </a:r>
            <a:endParaRPr lang="en-US" sz="1800" dirty="0" smtClean="0"/>
          </a:p>
          <a:p>
            <a:pPr marL="457200" lvl="1" indent="0" algn="ctr">
              <a:buNone/>
            </a:pPr>
            <a:r>
              <a:rPr lang="en-US" sz="1800" dirty="0" err="1"/>
              <a:t>www.linkedin.com</a:t>
            </a:r>
            <a:r>
              <a:rPr lang="en-US" sz="1800" dirty="0"/>
              <a:t>/in/</a:t>
            </a:r>
            <a:r>
              <a:rPr lang="en-US" sz="1800" dirty="0" err="1"/>
              <a:t>MikePageHPC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4092777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Agent-Based Modeling?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The trivial answer is: </a:t>
            </a:r>
          </a:p>
          <a:p>
            <a:pPr marL="0" indent="0" algn="ctr">
              <a:buNone/>
            </a:pPr>
            <a:r>
              <a:rPr lang="en-US" sz="2800" dirty="0"/>
              <a:t>“Agent-Based Modeling is </a:t>
            </a:r>
          </a:p>
          <a:p>
            <a:pPr marL="0" indent="0" algn="ctr">
              <a:buNone/>
            </a:pPr>
            <a:r>
              <a:rPr lang="en-US" sz="2800" dirty="0"/>
              <a:t>a software model based on agents”.</a:t>
            </a:r>
          </a:p>
          <a:p>
            <a:pPr marL="0" indent="0" algn="ctr">
              <a:buNone/>
            </a:pPr>
            <a:endParaRPr lang="en-US" sz="2600" u="sng" dirty="0" smtClean="0">
              <a:hlinkClick r:id="rId2"/>
            </a:endParaRPr>
          </a:p>
          <a:p>
            <a:pPr marL="0" indent="0" algn="ctr">
              <a:buNone/>
            </a:pPr>
            <a:endParaRPr lang="en-US" sz="2600" u="sng" dirty="0">
              <a:hlinkClick r:id="rId2"/>
            </a:endParaRPr>
          </a:p>
          <a:p>
            <a:pPr marL="0" indent="0" algn="ctr">
              <a:buNone/>
            </a:pPr>
            <a:r>
              <a:rPr lang="en-US" sz="2400" u="sng" dirty="0" smtClean="0">
                <a:hlinkClick r:id="rId2"/>
              </a:rPr>
              <a:t>http</a:t>
            </a:r>
            <a:r>
              <a:rPr lang="en-US" sz="2400" u="sng" dirty="0">
                <a:hlinkClick r:id="rId2"/>
              </a:rPr>
              <a:t>://en.wikipedia.org/wiki/Agent-based_model</a:t>
            </a:r>
            <a:endParaRPr lang="en-US" sz="2400" u="sng" dirty="0"/>
          </a:p>
          <a:p>
            <a:pPr marL="0" indent="0" algn="ctr">
              <a:buNone/>
            </a:pPr>
            <a:r>
              <a:rPr lang="en-US" sz="2400" u="sng" dirty="0">
                <a:hlinkClick r:id="rId3"/>
              </a:rPr>
              <a:t>http://www.scholarpedia.org/article/Agent_based_modeling</a:t>
            </a:r>
            <a:endParaRPr lang="en-US" sz="2400" u="sng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122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elescope_dom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53" b="8953"/>
          <a:stretch>
            <a:fillRect/>
          </a:stretch>
        </p:blipFill>
        <p:spPr>
          <a:xfrm>
            <a:off x="0" y="0"/>
            <a:ext cx="9309100" cy="6858000"/>
          </a:xfrm>
        </p:spPr>
      </p:pic>
    </p:spTree>
    <p:extLst>
      <p:ext uri="{BB962C8B-B14F-4D97-AF65-F5344CB8AC3E}">
        <p14:creationId xmlns:p14="http://schemas.microsoft.com/office/powerpoint/2010/main" val="4263337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an </a:t>
            </a:r>
            <a:r>
              <a:rPr lang="en-US" dirty="0"/>
              <a:t>A</a:t>
            </a:r>
            <a:r>
              <a:rPr lang="en-US" dirty="0" smtClean="0"/>
              <a:t>gent-</a:t>
            </a:r>
            <a:r>
              <a:rPr lang="en-US" dirty="0"/>
              <a:t>B</a:t>
            </a:r>
            <a:r>
              <a:rPr lang="en-US" dirty="0" smtClean="0"/>
              <a:t>ased Model?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 smtClean="0"/>
              <a:t>Definition by contrast: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A </a:t>
            </a:r>
            <a:r>
              <a:rPr lang="en-US" u="sng" dirty="0" smtClean="0"/>
              <a:t>mathematical</a:t>
            </a:r>
            <a:r>
              <a:rPr lang="en-US" dirty="0" smtClean="0"/>
              <a:t> model is a standalone software </a:t>
            </a:r>
          </a:p>
          <a:p>
            <a:pPr marL="0" indent="0" algn="ctr">
              <a:buNone/>
            </a:pPr>
            <a:r>
              <a:rPr lang="en-US" dirty="0"/>
              <a:t>s</a:t>
            </a:r>
            <a:r>
              <a:rPr lang="en-US" dirty="0" smtClean="0"/>
              <a:t>ystem simulating the spatial and temporal </a:t>
            </a:r>
          </a:p>
          <a:p>
            <a:pPr marL="0" indent="0" algn="ctr">
              <a:buNone/>
            </a:pPr>
            <a:r>
              <a:rPr lang="en-US" dirty="0"/>
              <a:t>e</a:t>
            </a:r>
            <a:r>
              <a:rPr lang="en-US" dirty="0" smtClean="0"/>
              <a:t>volution of a physical system.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An </a:t>
            </a:r>
            <a:r>
              <a:rPr lang="en-US" u="sng" dirty="0" smtClean="0"/>
              <a:t>agent-based</a:t>
            </a:r>
            <a:r>
              <a:rPr lang="en-US" dirty="0"/>
              <a:t> </a:t>
            </a:r>
            <a:r>
              <a:rPr lang="en-US" dirty="0" smtClean="0"/>
              <a:t>model (ABM) monitors the spatial </a:t>
            </a:r>
            <a:r>
              <a:rPr lang="en-US" dirty="0"/>
              <a:t>and temporal evolution </a:t>
            </a:r>
            <a:r>
              <a:rPr lang="en-US" dirty="0" smtClean="0"/>
              <a:t>of a collection of relatively small, independent, interacting </a:t>
            </a:r>
            <a:r>
              <a:rPr lang="en-US" u="sng" dirty="0" smtClean="0"/>
              <a:t>software agents  </a:t>
            </a:r>
            <a:r>
              <a:rPr lang="en-US" dirty="0" smtClean="0"/>
              <a:t>designed to exhibit individual behavior.</a:t>
            </a:r>
          </a:p>
          <a:p>
            <a:pPr marL="0" indent="0" algn="ctr"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504404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06462"/>
          </a:xfrm>
        </p:spPr>
        <p:txBody>
          <a:bodyPr/>
          <a:lstStyle/>
          <a:p>
            <a:r>
              <a:rPr lang="en-US" dirty="0"/>
              <a:t>What </a:t>
            </a:r>
            <a:r>
              <a:rPr lang="en-US" dirty="0" smtClean="0"/>
              <a:t>do software</a:t>
            </a:r>
            <a:r>
              <a:rPr lang="en-US" dirty="0" smtClean="0"/>
              <a:t> agents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100"/>
            <a:ext cx="8229600" cy="49450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9600" dirty="0" smtClean="0"/>
              <a:t>Software agents exhibit: </a:t>
            </a:r>
          </a:p>
          <a:p>
            <a:r>
              <a:rPr lang="en-US" sz="9600" dirty="0" smtClean="0"/>
              <a:t>Autonomy</a:t>
            </a:r>
          </a:p>
          <a:p>
            <a:pPr lvl="1"/>
            <a:r>
              <a:rPr lang="en-US" sz="9600" dirty="0" smtClean="0"/>
              <a:t>Agents have individual control </a:t>
            </a:r>
            <a:r>
              <a:rPr lang="en-US" sz="9600" dirty="0"/>
              <a:t>over their actions and </a:t>
            </a:r>
            <a:r>
              <a:rPr lang="en-US" sz="9600" dirty="0" smtClean="0"/>
              <a:t>can modify their internal state</a:t>
            </a:r>
          </a:p>
          <a:p>
            <a:pPr lvl="1"/>
            <a:r>
              <a:rPr lang="en-US" sz="9600" dirty="0" smtClean="0"/>
              <a:t>Agents can make decisions and they can </a:t>
            </a:r>
            <a:r>
              <a:rPr lang="en-US" sz="9600" u="sng" dirty="0" smtClean="0"/>
              <a:t>learn</a:t>
            </a:r>
            <a:endParaRPr lang="en-US" sz="9600" u="sng" dirty="0"/>
          </a:p>
          <a:p>
            <a:r>
              <a:rPr lang="en-US" sz="9600" dirty="0" smtClean="0"/>
              <a:t>Interactivity / Social </a:t>
            </a:r>
            <a:r>
              <a:rPr lang="en-US" sz="9600" dirty="0"/>
              <a:t>A</a:t>
            </a:r>
            <a:r>
              <a:rPr lang="en-US" sz="9600" dirty="0" smtClean="0"/>
              <a:t>bility</a:t>
            </a:r>
          </a:p>
          <a:p>
            <a:pPr lvl="1"/>
            <a:r>
              <a:rPr lang="en-US" sz="9600" dirty="0"/>
              <a:t>A</a:t>
            </a:r>
            <a:r>
              <a:rPr lang="en-US" sz="9600" dirty="0" smtClean="0"/>
              <a:t>gents </a:t>
            </a:r>
            <a:r>
              <a:rPr lang="en-US" sz="9600" dirty="0"/>
              <a:t>interact with other </a:t>
            </a:r>
            <a:r>
              <a:rPr lang="en-US" sz="9600" dirty="0" smtClean="0"/>
              <a:t>agents and their environment</a:t>
            </a:r>
          </a:p>
          <a:p>
            <a:pPr lvl="1"/>
            <a:r>
              <a:rPr lang="en-US" sz="9600" dirty="0" smtClean="0"/>
              <a:t>Interaction can be physically- and/or sociologically-based</a:t>
            </a:r>
          </a:p>
          <a:p>
            <a:r>
              <a:rPr lang="en-US" sz="9600" dirty="0" smtClean="0"/>
              <a:t>Reactivity</a:t>
            </a:r>
          </a:p>
          <a:p>
            <a:pPr lvl="1"/>
            <a:r>
              <a:rPr lang="en-US" sz="9600" dirty="0" smtClean="0"/>
              <a:t> Agents can react to their physical and/or sociological environment</a:t>
            </a:r>
          </a:p>
          <a:p>
            <a:r>
              <a:rPr lang="en-US" sz="9600" dirty="0" smtClean="0"/>
              <a:t>Pro-</a:t>
            </a:r>
            <a:r>
              <a:rPr lang="en-US" sz="9600" dirty="0"/>
              <a:t>A</a:t>
            </a:r>
            <a:r>
              <a:rPr lang="en-US" sz="9600" dirty="0" smtClean="0"/>
              <a:t>ctiveness</a:t>
            </a:r>
          </a:p>
          <a:p>
            <a:pPr lvl="1"/>
            <a:r>
              <a:rPr lang="en-US" sz="9600" dirty="0" smtClean="0"/>
              <a:t> In a sociological model, agents can exhibit </a:t>
            </a:r>
            <a:r>
              <a:rPr lang="en-US" sz="9600" u="sng" dirty="0"/>
              <a:t>goal-directed </a:t>
            </a:r>
            <a:r>
              <a:rPr lang="en-US" sz="9600" u="sng" dirty="0" smtClean="0"/>
              <a:t>behavior</a:t>
            </a:r>
          </a:p>
          <a:p>
            <a:pPr marL="0" indent="0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4400" dirty="0"/>
              <a:t>M. Wooldridge and N. Jennings, “Intelligent agents: Theory and practice,</a:t>
            </a:r>
            <a:r>
              <a:rPr lang="en-US" sz="4400" dirty="0" smtClean="0"/>
              <a:t>” Knowledge </a:t>
            </a:r>
            <a:r>
              <a:rPr lang="en-US" sz="4400" dirty="0"/>
              <a:t>Engineering Review, vol. 10, no. 2, 1995.</a:t>
            </a:r>
          </a:p>
          <a:p>
            <a:endParaRPr lang="en-US" sz="6400" dirty="0"/>
          </a:p>
        </p:txBody>
      </p:sp>
    </p:spTree>
    <p:extLst>
      <p:ext uri="{BB962C8B-B14F-4D97-AF65-F5344CB8AC3E}">
        <p14:creationId xmlns:p14="http://schemas.microsoft.com/office/powerpoint/2010/main" val="949521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5662"/>
          </a:xfrm>
        </p:spPr>
        <p:txBody>
          <a:bodyPr/>
          <a:lstStyle/>
          <a:p>
            <a:r>
              <a:rPr lang="en-US" dirty="0" smtClean="0"/>
              <a:t>Why Agent-Based Modeling?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0300"/>
            <a:ext cx="8229600" cy="5461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Agent-based </a:t>
            </a:r>
            <a:r>
              <a:rPr lang="en-US" sz="2400" dirty="0" smtClean="0"/>
              <a:t>models </a:t>
            </a:r>
            <a:r>
              <a:rPr lang="en-US" sz="2400" dirty="0" smtClean="0"/>
              <a:t>offer:</a:t>
            </a:r>
            <a:endParaRPr lang="en-US" sz="1600" dirty="0" smtClean="0"/>
          </a:p>
          <a:p>
            <a:r>
              <a:rPr lang="en-US" sz="2400" dirty="0"/>
              <a:t>C</a:t>
            </a:r>
            <a:r>
              <a:rPr lang="en-US" sz="2400" dirty="0" smtClean="0"/>
              <a:t>apture </a:t>
            </a:r>
            <a:r>
              <a:rPr lang="en-US" sz="2400" dirty="0" smtClean="0"/>
              <a:t>of emergent </a:t>
            </a:r>
            <a:r>
              <a:rPr lang="en-US" sz="2400" dirty="0"/>
              <a:t>phenomena that result from the interaction of the individual </a:t>
            </a:r>
            <a:r>
              <a:rPr lang="en-US" sz="2400" dirty="0" smtClean="0"/>
              <a:t>agents</a:t>
            </a:r>
          </a:p>
          <a:p>
            <a:pPr lvl="1"/>
            <a:r>
              <a:rPr lang="en-US" sz="2000" dirty="0" smtClean="0"/>
              <a:t>ABM aka “Interaction-Based Simulation”</a:t>
            </a:r>
            <a:endParaRPr lang="en-US" sz="2000" dirty="0"/>
          </a:p>
          <a:p>
            <a:r>
              <a:rPr lang="en-US" sz="2400" dirty="0"/>
              <a:t>N</a:t>
            </a:r>
            <a:r>
              <a:rPr lang="en-US" sz="2400" dirty="0" smtClean="0"/>
              <a:t>atural representation realistic modeling of </a:t>
            </a:r>
            <a:r>
              <a:rPr lang="en-US" sz="2400" u="sng" dirty="0" smtClean="0"/>
              <a:t>behavioral </a:t>
            </a:r>
            <a:r>
              <a:rPr lang="en-US" sz="2400" u="sng" dirty="0" smtClean="0"/>
              <a:t>systems</a:t>
            </a:r>
            <a:endParaRPr lang="en-US" sz="2400" u="sng" dirty="0"/>
          </a:p>
          <a:p>
            <a:r>
              <a:rPr lang="en-US" sz="2400" dirty="0" smtClean="0"/>
              <a:t>F</a:t>
            </a:r>
            <a:r>
              <a:rPr lang="en-US" sz="2400" dirty="0" smtClean="0"/>
              <a:t>lexibility </a:t>
            </a:r>
            <a:r>
              <a:rPr lang="en-US" sz="2400" dirty="0" smtClean="0"/>
              <a:t>in many different dimensions</a:t>
            </a:r>
          </a:p>
          <a:p>
            <a:pPr lvl="1"/>
            <a:r>
              <a:rPr lang="en-US" sz="2000" dirty="0" smtClean="0"/>
              <a:t>Agent population can be increased or decreased </a:t>
            </a:r>
          </a:p>
          <a:p>
            <a:pPr lvl="1"/>
            <a:r>
              <a:rPr lang="en-US" sz="2000" dirty="0" smtClean="0"/>
              <a:t>Variable</a:t>
            </a:r>
          </a:p>
          <a:p>
            <a:pPr lvl="2"/>
            <a:r>
              <a:rPr lang="en-US" sz="1600" dirty="0" smtClean="0"/>
              <a:t>Behavior</a:t>
            </a:r>
          </a:p>
          <a:p>
            <a:pPr lvl="2"/>
            <a:r>
              <a:rPr lang="en-US" sz="1600" dirty="0"/>
              <a:t>C</a:t>
            </a:r>
            <a:r>
              <a:rPr lang="en-US" sz="1600" dirty="0" smtClean="0"/>
              <a:t>omplexity </a:t>
            </a:r>
          </a:p>
          <a:p>
            <a:pPr lvl="2"/>
            <a:r>
              <a:rPr lang="en-US" sz="1600" dirty="0" smtClean="0"/>
              <a:t>Ability to learn</a:t>
            </a:r>
          </a:p>
          <a:p>
            <a:pPr lvl="2"/>
            <a:r>
              <a:rPr lang="en-US" sz="1600" dirty="0" smtClean="0"/>
              <a:t>Degree of rationality</a:t>
            </a:r>
            <a:endParaRPr lang="en-US" sz="1400" dirty="0"/>
          </a:p>
          <a:p>
            <a:pPr marL="0" indent="0">
              <a:buNone/>
            </a:pPr>
            <a:endParaRPr lang="en-US" sz="1000" dirty="0"/>
          </a:p>
          <a:p>
            <a:pPr marL="0" indent="0" algn="ctr">
              <a:buNone/>
            </a:pPr>
            <a:r>
              <a:rPr lang="en-US" sz="1000" dirty="0" smtClean="0"/>
              <a:t>E</a:t>
            </a:r>
            <a:r>
              <a:rPr lang="en-US" sz="1000" dirty="0"/>
              <a:t>. </a:t>
            </a:r>
            <a:r>
              <a:rPr lang="en-US" sz="1000" dirty="0" err="1"/>
              <a:t>Bonabeau</a:t>
            </a:r>
            <a:r>
              <a:rPr lang="en-US" sz="1000" dirty="0"/>
              <a:t>, “Agent-based modeling: Methods and techniques for simulating human systems,” in National Academy of Science, May 2002.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71440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smtClean="0"/>
              <a:t>When Are Agent-Based Models Useful?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Agent-based models are useful when: </a:t>
            </a:r>
          </a:p>
          <a:p>
            <a:r>
              <a:rPr lang="en-US" dirty="0"/>
              <a:t>the interaction between the agents is complex (nonlinear, discontinuous or discrete)</a:t>
            </a:r>
          </a:p>
          <a:p>
            <a:r>
              <a:rPr lang="en-US" dirty="0" smtClean="0"/>
              <a:t>the </a:t>
            </a:r>
            <a:r>
              <a:rPr lang="en-US" dirty="0"/>
              <a:t>agents exhibit complex behavior, including learning and </a:t>
            </a:r>
            <a:r>
              <a:rPr lang="en-US" dirty="0" smtClean="0"/>
              <a:t>adaption</a:t>
            </a:r>
          </a:p>
          <a:p>
            <a:r>
              <a:rPr lang="en-US" dirty="0"/>
              <a:t>collective agent behaviors reveal emergent </a:t>
            </a:r>
            <a:r>
              <a:rPr lang="en-US" dirty="0" smtClean="0"/>
              <a:t>phenomena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(more)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1400" dirty="0"/>
              <a:t>“Agent-based modeling in electricity markets: Introducing a new predictive agent learning approach” </a:t>
            </a:r>
          </a:p>
          <a:p>
            <a:pPr marL="0" indent="0" algn="ctr">
              <a:buNone/>
            </a:pPr>
            <a:r>
              <a:rPr lang="en-US" sz="1400" dirty="0"/>
              <a:t>Lukas A. </a:t>
            </a:r>
            <a:r>
              <a:rPr lang="en-US" sz="1400" dirty="0" err="1"/>
              <a:t>Wehinger</a:t>
            </a:r>
            <a:r>
              <a:rPr lang="en-US" sz="1400" dirty="0"/>
              <a:t> (CMU/ETH Master’s Thesis, November 2010)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660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800" dirty="0" smtClean="0"/>
              <a:t>When Are Agent-Based Models Useful?</a:t>
            </a:r>
            <a:br>
              <a:rPr lang="en-US" sz="3800" dirty="0" smtClean="0"/>
            </a:br>
            <a:r>
              <a:rPr lang="en-US" sz="3800" dirty="0" smtClean="0"/>
              <a:t>(cont’d)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the </a:t>
            </a:r>
            <a:r>
              <a:rPr lang="en-US" sz="2400" dirty="0"/>
              <a:t>model is basically sociological in nature</a:t>
            </a:r>
          </a:p>
          <a:p>
            <a:r>
              <a:rPr lang="en-US" sz="2400" dirty="0" smtClean="0"/>
              <a:t>changes to population, behaviors, constraints</a:t>
            </a:r>
            <a:r>
              <a:rPr lang="en-US" sz="2400" dirty="0"/>
              <a:t>, events or </a:t>
            </a:r>
            <a:r>
              <a:rPr lang="en-US" sz="2400" dirty="0" smtClean="0"/>
              <a:t>environment need to be easily incorporated into the model</a:t>
            </a:r>
            <a:endParaRPr lang="en-US" sz="2400" dirty="0"/>
          </a:p>
          <a:p>
            <a:r>
              <a:rPr lang="en-US" sz="2400" dirty="0" smtClean="0"/>
              <a:t>memory</a:t>
            </a:r>
            <a:r>
              <a:rPr lang="en-US" sz="2400" dirty="0"/>
              <a:t>, path-dependence, learning, adaptation to the </a:t>
            </a:r>
            <a:r>
              <a:rPr lang="en-US" sz="2400" dirty="0" smtClean="0"/>
              <a:t>environment (non</a:t>
            </a:r>
            <a:r>
              <a:rPr lang="en-US" sz="2400" dirty="0"/>
              <a:t>-</a:t>
            </a:r>
            <a:r>
              <a:rPr lang="en-US" sz="2400" dirty="0" err="1"/>
              <a:t>Markovian</a:t>
            </a:r>
            <a:r>
              <a:rPr lang="en-US" sz="2400" dirty="0"/>
              <a:t> </a:t>
            </a:r>
            <a:r>
              <a:rPr lang="en-US" sz="2400" dirty="0" smtClean="0"/>
              <a:t>behavior) are important</a:t>
            </a:r>
          </a:p>
          <a:p>
            <a:r>
              <a:rPr lang="en-US" sz="2400" dirty="0" smtClean="0"/>
              <a:t>an accurate mathematical model is difficult to derive</a:t>
            </a:r>
          </a:p>
          <a:p>
            <a:pPr marL="0" indent="0" algn="ctr">
              <a:buNone/>
            </a:pPr>
            <a:endParaRPr lang="en-US" sz="1100" dirty="0" smtClean="0"/>
          </a:p>
          <a:p>
            <a:pPr marL="0" indent="0" algn="ctr">
              <a:buNone/>
            </a:pPr>
            <a:r>
              <a:rPr lang="en-US" sz="2400" dirty="0"/>
              <a:t>Agent-based modeling can be used </a:t>
            </a:r>
            <a:r>
              <a:rPr lang="en-US" sz="2400" dirty="0" smtClean="0"/>
              <a:t>to simulate</a:t>
            </a:r>
          </a:p>
          <a:p>
            <a:pPr marL="0" indent="0" algn="ctr">
              <a:buNone/>
            </a:pPr>
            <a:r>
              <a:rPr lang="en-US" sz="2400" dirty="0" smtClean="0"/>
              <a:t> </a:t>
            </a:r>
            <a:r>
              <a:rPr lang="en-US" sz="2400" u="sng" dirty="0"/>
              <a:t>physical phenomena </a:t>
            </a:r>
            <a:r>
              <a:rPr lang="en-US" sz="2400" dirty="0" smtClean="0"/>
              <a:t>or </a:t>
            </a:r>
            <a:r>
              <a:rPr lang="en-US" sz="2400" u="sng" dirty="0"/>
              <a:t>sociological phenomena</a:t>
            </a:r>
            <a:r>
              <a:rPr lang="en-US" sz="2400" dirty="0"/>
              <a:t> or </a:t>
            </a:r>
            <a:r>
              <a:rPr lang="en-US" sz="2400" u="sng" dirty="0"/>
              <a:t>both</a:t>
            </a:r>
            <a:r>
              <a:rPr lang="en-US" sz="2400" dirty="0"/>
              <a:t>.</a:t>
            </a:r>
          </a:p>
          <a:p>
            <a:pPr marL="0" indent="0" algn="ctr">
              <a:buNone/>
            </a:pPr>
            <a:endParaRPr lang="en-US" sz="1100" dirty="0"/>
          </a:p>
          <a:p>
            <a:pPr marL="0" indent="0" algn="ctr">
              <a:buNone/>
            </a:pPr>
            <a:r>
              <a:rPr lang="en-US" sz="1100" dirty="0" smtClean="0"/>
              <a:t>http</a:t>
            </a:r>
            <a:r>
              <a:rPr lang="en-US" sz="1100" dirty="0"/>
              <a:t>://</a:t>
            </a:r>
            <a:r>
              <a:rPr lang="en-US" sz="1100" dirty="0" err="1"/>
              <a:t>www.business-prototyping.com</a:t>
            </a:r>
            <a:r>
              <a:rPr lang="en-US" sz="1100" dirty="0"/>
              <a:t>/step-by-step-tutorials/introduction-to-agent-based-</a:t>
            </a:r>
            <a:r>
              <a:rPr lang="en-US" sz="1100" dirty="0" err="1"/>
              <a:t>modelling</a:t>
            </a:r>
            <a:r>
              <a:rPr lang="en-US" sz="1100" dirty="0"/>
              <a:t>/benefits-of-agent-based-modeling</a:t>
            </a:r>
          </a:p>
        </p:txBody>
      </p:sp>
    </p:spTree>
    <p:extLst>
      <p:ext uri="{BB962C8B-B14F-4D97-AF65-F5344CB8AC3E}">
        <p14:creationId xmlns:p14="http://schemas.microsoft.com/office/powerpoint/2010/main" val="3291912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8900"/>
            <a:ext cx="8229600" cy="990600"/>
          </a:xfrm>
        </p:spPr>
        <p:txBody>
          <a:bodyPr/>
          <a:lstStyle/>
          <a:p>
            <a:r>
              <a:rPr lang="en-US" dirty="0"/>
              <a:t>ABM Application Areas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1700"/>
            <a:ext cx="8229600" cy="52244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ABMs </a:t>
            </a:r>
            <a:r>
              <a:rPr lang="en-US" dirty="0"/>
              <a:t>can be </a:t>
            </a:r>
            <a:r>
              <a:rPr lang="en-US" dirty="0" smtClean="0"/>
              <a:t>and have been used </a:t>
            </a:r>
            <a:r>
              <a:rPr lang="en-US" dirty="0"/>
              <a:t>to </a:t>
            </a:r>
            <a:r>
              <a:rPr lang="en-US" dirty="0" smtClean="0"/>
              <a:t>simulate: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 algn="ctr">
              <a:buNone/>
            </a:pP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www.openabm.org</a:t>
            </a:r>
            <a:r>
              <a:rPr lang="en-US" dirty="0"/>
              <a:t>/model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0422436"/>
              </p:ext>
            </p:extLst>
          </p:nvPr>
        </p:nvGraphicFramePr>
        <p:xfrm>
          <a:off x="548640" y="1409700"/>
          <a:ext cx="7823200" cy="53670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1600"/>
                <a:gridCol w="3911600"/>
              </a:tblGrid>
              <a:tr h="5367019">
                <a:tc>
                  <a:txBody>
                    <a:bodyPr/>
                    <a:lstStyle/>
                    <a:p>
                      <a:endParaRPr lang="en-US" sz="2000" b="0" u="sng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2000" b="0" u="sng" dirty="0" smtClean="0">
                          <a:solidFill>
                            <a:schemeClr val="tx1"/>
                          </a:solidFill>
                        </a:rPr>
                        <a:t>Social or political systems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Governance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Opinion dynamics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Land use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Transportation systems</a:t>
                      </a:r>
                    </a:p>
                    <a:p>
                      <a:pPr lvl="2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Traffic</a:t>
                      </a:r>
                    </a:p>
                    <a:p>
                      <a:pPr lvl="2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Pedestrian dynamics</a:t>
                      </a:r>
                    </a:p>
                    <a:p>
                      <a:endParaRPr lang="en-US" sz="1800" b="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2000" b="0" u="sng" dirty="0" smtClean="0">
                          <a:solidFill>
                            <a:schemeClr val="tx1"/>
                          </a:solidFill>
                        </a:rPr>
                        <a:t>Ecological systems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rgbClr val="FF6600"/>
                          </a:solidFill>
                        </a:rPr>
                        <a:t>Pandemics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rgbClr val="FF6600"/>
                          </a:solidFill>
                        </a:rPr>
                        <a:t>Infestations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rgbClr val="FF6600"/>
                          </a:solidFill>
                        </a:rPr>
                        <a:t>Wildfires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rgbClr val="FF6600"/>
                          </a:solidFill>
                        </a:rPr>
                        <a:t>Resource management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rgbClr val="FF6600"/>
                          </a:solidFill>
                        </a:rPr>
                        <a:t>Climate adaptation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rgbClr val="FF6600"/>
                          </a:solidFill>
                        </a:rPr>
                        <a:t>Migration</a:t>
                      </a:r>
                    </a:p>
                    <a:p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b="0" u="sng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2000" b="0" u="sng" dirty="0" smtClean="0">
                          <a:solidFill>
                            <a:schemeClr val="tx1"/>
                          </a:solidFill>
                        </a:rPr>
                        <a:t>Physiological systems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Infection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Tissue modeling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Protein cascade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Neuroscience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Cellular modeling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Cancer modeling</a:t>
                      </a:r>
                    </a:p>
                    <a:p>
                      <a:endParaRPr lang="en-US" sz="1800" b="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2000" b="0" u="sng" dirty="0" smtClean="0">
                          <a:solidFill>
                            <a:schemeClr val="tx1"/>
                          </a:solidFill>
                        </a:rPr>
                        <a:t>Economic systems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Energy markets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Business supply-chains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Banking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Stock markets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Diffusion of innovation</a:t>
                      </a:r>
                    </a:p>
                    <a:p>
                      <a:pPr lvl="1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Consumerism</a:t>
                      </a:r>
                    </a:p>
                    <a:p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8640" y="5769093"/>
            <a:ext cx="7172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 smtClean="0">
              <a:hlinkClick r:id="rId2"/>
            </a:endParaRPr>
          </a:p>
          <a:p>
            <a:pPr algn="ctr"/>
            <a:r>
              <a:rPr lang="en-US" dirty="0" smtClean="0">
                <a:hlinkClick r:id="rId2"/>
              </a:rPr>
              <a:t>www.openabm.org</a:t>
            </a:r>
            <a:endParaRPr lang="en-US" dirty="0" smtClean="0"/>
          </a:p>
          <a:p>
            <a:pPr algn="ctr"/>
            <a:r>
              <a:rPr lang="en-US" dirty="0" err="1" smtClean="0"/>
              <a:t>www.wiki.cas</a:t>
            </a:r>
            <a:r>
              <a:rPr lang="en-US" dirty="0" err="1"/>
              <a:t>-group.net</a:t>
            </a:r>
            <a:r>
              <a:rPr lang="en-US" dirty="0"/>
              <a:t>/</a:t>
            </a:r>
            <a:r>
              <a:rPr lang="en-US" dirty="0" err="1"/>
              <a:t>index.php?title</a:t>
            </a:r>
            <a:r>
              <a:rPr lang="en-US" dirty="0"/>
              <a:t>=Agent-</a:t>
            </a:r>
            <a:r>
              <a:rPr lang="en-US" dirty="0" err="1" smtClean="0"/>
              <a:t>Based_Model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8559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4739</TotalTime>
  <Words>2786</Words>
  <Application>Microsoft Macintosh PowerPoint</Application>
  <PresentationFormat>On-screen Show (4:3)</PresentationFormat>
  <Paragraphs>456</Paragraphs>
  <Slides>30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PowerPoint Presentation</vt:lpstr>
      <vt:lpstr>An Overview of Agent-Based Modeling  NCAR SEA Conference, 2014 </vt:lpstr>
      <vt:lpstr>What is Agent-Based Modeling? </vt:lpstr>
      <vt:lpstr>What is an Agent-Based Model? </vt:lpstr>
      <vt:lpstr>What do software agents do?</vt:lpstr>
      <vt:lpstr>Why Agent-Based Modeling?</vt:lpstr>
      <vt:lpstr>When Are Agent-Based Models Useful?</vt:lpstr>
      <vt:lpstr>When Are Agent-Based Models Useful? (cont’d)</vt:lpstr>
      <vt:lpstr>ABM Application Areas</vt:lpstr>
      <vt:lpstr>Formal Basis for ABM</vt:lpstr>
      <vt:lpstr>Results From the Field</vt:lpstr>
      <vt:lpstr>ABM Software Tools</vt:lpstr>
      <vt:lpstr>FLAME example - Circles </vt:lpstr>
      <vt:lpstr>FLAME example - circles .xml</vt:lpstr>
      <vt:lpstr>PowerPoint Presentation</vt:lpstr>
      <vt:lpstr>PowerPoint Presentation</vt:lpstr>
      <vt:lpstr>FLAME example – functions.c</vt:lpstr>
      <vt:lpstr>PowerPoint Presentation</vt:lpstr>
      <vt:lpstr>PowerPoint Presentation</vt:lpstr>
      <vt:lpstr>FLAME example – procedures</vt:lpstr>
      <vt:lpstr>FLAME example – procedures Files generated by xparser</vt:lpstr>
      <vt:lpstr>FLAME example – procedures Files generated by xparser</vt:lpstr>
      <vt:lpstr>FLAME example modified -charges-</vt:lpstr>
      <vt:lpstr>PowerPoint Presentation</vt:lpstr>
      <vt:lpstr>FLAME example Simple SIR Infection Model</vt:lpstr>
      <vt:lpstr>FLAME example Simple SIR Infection Model</vt:lpstr>
      <vt:lpstr>FLAME example Simple SIR Infection Model (250 of 450 frames)</vt:lpstr>
      <vt:lpstr>FLAME example Simple SIR Infection Model</vt:lpstr>
      <vt:lpstr>ABM Future</vt:lpstr>
      <vt:lpstr>PowerPoint Presentation</vt:lpstr>
    </vt:vector>
  </TitlesOfParts>
  <Company>Theory and Practice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Overview of Agent-Based Modeling </dc:title>
  <dc:creator>Mike Page</dc:creator>
  <cp:lastModifiedBy>Mike Page</cp:lastModifiedBy>
  <cp:revision>135</cp:revision>
  <cp:lastPrinted>2014-03-31T00:37:14Z</cp:lastPrinted>
  <dcterms:created xsi:type="dcterms:W3CDTF">2014-02-10T18:48:37Z</dcterms:created>
  <dcterms:modified xsi:type="dcterms:W3CDTF">2014-04-08T02:30:07Z</dcterms:modified>
</cp:coreProperties>
</file>